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2" r:id="rId3"/>
    <p:sldId id="259" r:id="rId4"/>
    <p:sldId id="268" r:id="rId5"/>
    <p:sldId id="269" r:id="rId6"/>
    <p:sldId id="270" r:id="rId7"/>
    <p:sldId id="271" r:id="rId8"/>
    <p:sldId id="272" r:id="rId9"/>
    <p:sldId id="257" r:id="rId10"/>
    <p:sldId id="265" r:id="rId11"/>
    <p:sldId id="266" r:id="rId12"/>
    <p:sldId id="267" r:id="rId13"/>
    <p:sldId id="258" r:id="rId14"/>
    <p:sldId id="261" r:id="rId15"/>
    <p:sldId id="260" r:id="rId16"/>
    <p:sldId id="263" r:id="rId17"/>
    <p:sldId id="26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CC"/>
    <a:srgbClr val="FED2A4"/>
    <a:srgbClr val="FFBD86"/>
    <a:srgbClr val="009999"/>
    <a:srgbClr val="00F66F"/>
    <a:srgbClr val="33CCCC"/>
    <a:srgbClr val="FF9797"/>
    <a:srgbClr val="E6E6E6"/>
    <a:srgbClr val="CCFF99"/>
    <a:srgbClr val="66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75" d="100"/>
          <a:sy n="75" d="100"/>
        </p:scale>
        <p:origin x="835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gif>
</file>

<file path=ppt/media/image11.jpg>
</file>

<file path=ppt/media/image12.jpg>
</file>

<file path=ppt/media/image13.png>
</file>

<file path=ppt/media/image14.png>
</file>

<file path=ppt/media/image15.jpeg>
</file>

<file path=ppt/media/image16.jpg>
</file>

<file path=ppt/media/image17.gif>
</file>

<file path=ppt/media/image18.png>
</file>

<file path=ppt/media/image19.gif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26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83CB7D-32CF-4AC9-A5F9-F57D299A4C41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7CAE1-9AB4-4C7D-ABC8-F5F6CB1DFB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003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088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679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146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905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878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82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572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247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565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091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618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0E083-99CC-413F-A390-F7E82198F36D}" type="datetimeFigureOut">
              <a:rPr lang="ko-KR" altLang="en-US" smtClean="0"/>
              <a:t>2020-05-11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B3E4F-5C74-4130-AF6A-285969AA4A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099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1.jp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4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025412" y="1617784"/>
            <a:ext cx="4141177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54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endParaRPr lang="ko-KR" altLang="en-US" sz="54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4234960" y="4264270"/>
            <a:ext cx="3746989" cy="34290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로그인 하기</a:t>
            </a:r>
            <a:endParaRPr lang="ko-KR" altLang="en-US" sz="14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5446836" y="3283995"/>
            <a:ext cx="2535114" cy="34290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SSAFY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4234960" y="3293061"/>
            <a:ext cx="1122485" cy="34290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ID</a:t>
            </a:r>
            <a:endParaRPr lang="ko-KR" altLang="en-US" sz="12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446836" y="3706163"/>
            <a:ext cx="2535114" cy="34290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〮 〮 〮 〮 〮 〮 〮 〮</a:t>
            </a:r>
            <a:endParaRPr lang="ko-KR" altLang="en-US" dirty="0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234961" y="3706163"/>
            <a:ext cx="1122485" cy="34290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PASSWORD</a:t>
            </a:r>
            <a:endParaRPr lang="ko-KR" altLang="en-US" sz="12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4234960" y="4704023"/>
            <a:ext cx="3746989" cy="342900"/>
          </a:xfrm>
          <a:prstGeom prst="roundRect">
            <a:avLst/>
          </a:prstGeom>
          <a:solidFill>
            <a:srgbClr val="EAEA50"/>
          </a:solidFill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카카오로 로그인하기</a:t>
            </a:r>
            <a:endParaRPr lang="ko-KR" altLang="en-US" sz="1400" dirty="0">
              <a:solidFill>
                <a:schemeClr val="tx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4234960" y="5143776"/>
            <a:ext cx="3746989" cy="342900"/>
          </a:xfrm>
          <a:prstGeom prst="roundRect">
            <a:avLst/>
          </a:prstGeom>
          <a:solidFill>
            <a:srgbClr val="FF4F4F"/>
          </a:solidFill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구글로 로그인하기</a:t>
            </a:r>
            <a:endParaRPr lang="ko-KR" altLang="en-US" sz="14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633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방탈출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게임 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946888" y="3246430"/>
            <a:ext cx="6298224" cy="1248508"/>
            <a:chOff x="2839915" y="3246430"/>
            <a:chExt cx="6298224" cy="1248508"/>
          </a:xfrm>
        </p:grpSpPr>
        <p:sp>
          <p:nvSpPr>
            <p:cNvPr id="2" name="모서리가 둥근 직사각형 1"/>
            <p:cNvSpPr/>
            <p:nvPr/>
          </p:nvSpPr>
          <p:spPr>
            <a:xfrm>
              <a:off x="2839915" y="3246430"/>
              <a:ext cx="3042139" cy="12485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6096000" y="3246430"/>
              <a:ext cx="3042139" cy="12485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101955" y="3703630"/>
              <a:ext cx="2518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A</a:t>
              </a:r>
              <a:r>
                <a:rPr lang="en-US" altLang="ko-KR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. </a:t>
              </a:r>
              <a:r>
                <a:rPr lang="ko-KR" altLang="en-US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신문지에 불을 붙여본다</a:t>
              </a:r>
              <a:r>
                <a:rPr lang="en-US" altLang="ko-KR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.</a:t>
              </a:r>
              <a:endParaRPr lang="ko-KR" altLang="en-US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529754" y="3686018"/>
              <a:ext cx="2174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B. </a:t>
              </a:r>
              <a:r>
                <a:rPr lang="ko-KR" altLang="en-US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주머니에 넣어둔다</a:t>
              </a:r>
              <a:r>
                <a:rPr lang="en-US" altLang="ko-KR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.</a:t>
              </a:r>
              <a:endParaRPr lang="ko-KR" altLang="en-US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946888" y="1881698"/>
            <a:ext cx="62982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책상 위에서 라이터를 주웠다</a:t>
            </a:r>
            <a:r>
              <a:rPr lang="en-US" altLang="ko-KR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 </a:t>
            </a:r>
            <a:r>
              <a:rPr lang="ko-KR" altLang="en-US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어떻게 할까</a:t>
            </a:r>
            <a:r>
              <a:rPr lang="en-US" altLang="ko-KR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? </a:t>
            </a:r>
          </a:p>
          <a:p>
            <a:r>
              <a:rPr lang="en-US" altLang="ko-KR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(</a:t>
            </a:r>
            <a:r>
              <a:rPr lang="ko-KR" altLang="en-US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방이 너무 춥다</a:t>
            </a:r>
            <a:r>
              <a:rPr lang="en-US" altLang="ko-KR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.. </a:t>
            </a:r>
            <a:r>
              <a:rPr lang="ko-KR" altLang="en-US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몸이 으슬으슬하다</a:t>
            </a:r>
            <a:r>
              <a:rPr lang="en-US" altLang="ko-KR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)</a:t>
            </a:r>
            <a:endParaRPr lang="ko-KR" altLang="en-US" sz="24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09" y="770279"/>
            <a:ext cx="1812264" cy="1019397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221109" y="770279"/>
            <a:ext cx="1812264" cy="112519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22" name="모서리가 둥근 직사각형 21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074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A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선택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34408" y="866729"/>
            <a:ext cx="6828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신문지에 난 불이 온방에 퍼져 당신은 질식사 하였습니다</a:t>
            </a:r>
            <a:r>
              <a:rPr lang="en-US" altLang="ko-KR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</a:p>
          <a:p>
            <a:r>
              <a:rPr lang="ko-KR" altLang="en-US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방에서 불장난 하지 마세요</a:t>
            </a:r>
            <a:r>
              <a:rPr lang="en-US" altLang="ko-KR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183" y="1837947"/>
            <a:ext cx="6457634" cy="363241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1" y="843266"/>
            <a:ext cx="1740839" cy="979222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221109" y="770279"/>
            <a:ext cx="1812264" cy="112519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2867183" y="5610587"/>
            <a:ext cx="6457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[Ending 2] - Fire Ending -</a:t>
            </a:r>
            <a:endParaRPr lang="ko-KR" altLang="en-US" sz="2800" b="1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255" y="5360508"/>
            <a:ext cx="773299" cy="77329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24" name="모서리가 둥근 직사각형 23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963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09" y="770279"/>
            <a:ext cx="1809580" cy="1019397"/>
          </a:xfrm>
          <a:prstGeom prst="rect">
            <a:avLst/>
          </a:prstGeom>
        </p:spPr>
      </p:pic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B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선택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21109" y="717379"/>
            <a:ext cx="1812264" cy="112519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946888" y="1874112"/>
            <a:ext cx="5494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나중에 필요할 때가 있겠지</a:t>
            </a:r>
            <a:r>
              <a:rPr lang="en-US" altLang="ko-KR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</a:p>
          <a:p>
            <a:r>
              <a:rPr lang="ko-KR" altLang="en-US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지금은 우선 다른 것을 해보자</a:t>
            </a:r>
            <a:r>
              <a:rPr lang="en-US" altLang="ko-KR" sz="2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946888" y="3246430"/>
            <a:ext cx="6298224" cy="1248508"/>
            <a:chOff x="2839915" y="3246430"/>
            <a:chExt cx="6298224" cy="1248508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2839915" y="3246430"/>
              <a:ext cx="3042139" cy="12485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6096000" y="3246430"/>
              <a:ext cx="3042139" cy="124850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101955" y="3703630"/>
              <a:ext cx="2518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A. </a:t>
              </a:r>
              <a:r>
                <a:rPr lang="ko-KR" altLang="en-US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서랍을 열어본다</a:t>
              </a:r>
              <a:r>
                <a:rPr lang="en-US" altLang="ko-KR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.</a:t>
              </a:r>
              <a:endParaRPr lang="ko-KR" altLang="en-US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529754" y="3686018"/>
              <a:ext cx="2174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B. </a:t>
              </a:r>
              <a:r>
                <a:rPr lang="ko-KR" altLang="en-US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침대 밑을 살펴본다</a:t>
              </a:r>
              <a:r>
                <a:rPr lang="en-US" altLang="ko-KR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. </a:t>
              </a:r>
              <a:endParaRPr lang="ko-KR" altLang="en-US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22" name="모서리가 둥근 직사각형 21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676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갈매기형 수장 34"/>
          <p:cNvSpPr/>
          <p:nvPr/>
        </p:nvSpPr>
        <p:spPr>
          <a:xfrm flipH="1">
            <a:off x="223123" y="3289649"/>
            <a:ext cx="359201" cy="668889"/>
          </a:xfrm>
          <a:prstGeom prst="chevron">
            <a:avLst>
              <a:gd name="adj" fmla="val 6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게임 선택 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7836427" y="1626640"/>
            <a:ext cx="2582235" cy="2122087"/>
          </a:xfrm>
          <a:prstGeom prst="roundRect">
            <a:avLst>
              <a:gd name="adj" fmla="val 4965"/>
            </a:avLst>
          </a:prstGeom>
          <a:blipFill dpi="0" rotWithShape="1">
            <a:blip r:embed="rId2"/>
            <a:srcRect/>
            <a:stretch>
              <a:fillRect l="-19000" t="-45" r="-44000" b="-102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모서리가 둥근 직사각형 52"/>
          <p:cNvSpPr/>
          <p:nvPr/>
        </p:nvSpPr>
        <p:spPr>
          <a:xfrm>
            <a:off x="7836427" y="1624991"/>
            <a:ext cx="2582235" cy="2122087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모서리가 둥근 직사각형 59"/>
          <p:cNvSpPr/>
          <p:nvPr/>
        </p:nvSpPr>
        <p:spPr>
          <a:xfrm>
            <a:off x="3521110" y="1613224"/>
            <a:ext cx="4258410" cy="3056947"/>
          </a:xfrm>
          <a:prstGeom prst="roundRect">
            <a:avLst>
              <a:gd name="adj" fmla="val 5923"/>
            </a:avLst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6200"/>
                      </a14:imgEffect>
                    </a14:imgLayer>
                  </a14:imgProps>
                </a:ext>
              </a:extLst>
            </a:blip>
            <a:srcRect/>
            <a:stretch>
              <a:fillRect l="-6463" t="-45" r="-53863" b="-102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양쪽 모서리가 둥근 사각형 63"/>
          <p:cNvSpPr/>
          <p:nvPr/>
        </p:nvSpPr>
        <p:spPr>
          <a:xfrm flipV="1">
            <a:off x="7844271" y="3707787"/>
            <a:ext cx="2562864" cy="449715"/>
          </a:xfrm>
          <a:prstGeom prst="round2Same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/>
          <p:cNvSpPr/>
          <p:nvPr/>
        </p:nvSpPr>
        <p:spPr>
          <a:xfrm>
            <a:off x="8748037" y="3747978"/>
            <a:ext cx="755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피트몬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912739" y="1624993"/>
            <a:ext cx="2600526" cy="2131532"/>
          </a:xfrm>
          <a:prstGeom prst="roundRect">
            <a:avLst>
              <a:gd name="adj" fmla="val 5326"/>
            </a:avLst>
          </a:prstGeom>
          <a:blipFill>
            <a:blip r:embed="rId5"/>
            <a:srcRect/>
            <a:stretch>
              <a:fillRect l="-1777" t="-758" r="-1777" b="-120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모서리가 둥근 직사각형 69"/>
          <p:cNvSpPr/>
          <p:nvPr/>
        </p:nvSpPr>
        <p:spPr>
          <a:xfrm>
            <a:off x="917073" y="1634438"/>
            <a:ext cx="2582235" cy="2122087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양쪽 모서리가 둥근 사각형 57"/>
          <p:cNvSpPr/>
          <p:nvPr/>
        </p:nvSpPr>
        <p:spPr>
          <a:xfrm flipV="1">
            <a:off x="917072" y="3674696"/>
            <a:ext cx="2574473" cy="458994"/>
          </a:xfrm>
          <a:prstGeom prst="round2Same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직사각형 58"/>
          <p:cNvSpPr/>
          <p:nvPr/>
        </p:nvSpPr>
        <p:spPr>
          <a:xfrm>
            <a:off x="1804198" y="3707786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방탈출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2" name="양쪽 모서리가 둥근 사각형 71"/>
          <p:cNvSpPr/>
          <p:nvPr/>
        </p:nvSpPr>
        <p:spPr>
          <a:xfrm flipV="1">
            <a:off x="3521110" y="4571812"/>
            <a:ext cx="4249854" cy="548656"/>
          </a:xfrm>
          <a:prstGeom prst="round2Same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직사각형 73"/>
          <p:cNvSpPr/>
          <p:nvPr/>
        </p:nvSpPr>
        <p:spPr>
          <a:xfrm>
            <a:off x="5213093" y="4635418"/>
            <a:ext cx="787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마피아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3499307" y="1613224"/>
            <a:ext cx="4340977" cy="2958588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tx1">
                  <a:lumMod val="95000"/>
                  <a:lumOff val="5000"/>
                  <a:alpha val="15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32" name="모서리가 둥근 직사각형 31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33" name="그림 3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  <p:sp>
        <p:nvSpPr>
          <p:cNvPr id="37" name="모서리가 둥근 직사각형 36"/>
          <p:cNvSpPr/>
          <p:nvPr/>
        </p:nvSpPr>
        <p:spPr>
          <a:xfrm>
            <a:off x="10535023" y="1625950"/>
            <a:ext cx="1740552" cy="2122087"/>
          </a:xfrm>
          <a:prstGeom prst="roundRect">
            <a:avLst>
              <a:gd name="adj" fmla="val 4965"/>
            </a:avLst>
          </a:prstGeom>
          <a:blipFill dpi="0" rotWithShape="1">
            <a:blip r:embed="rId7">
              <a:alphaModFix amt="86000"/>
            </a:blip>
            <a:srcRect/>
            <a:stretch>
              <a:fillRect l="-1800" t="-11000" r="-63000" b="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10535022" y="1605795"/>
            <a:ext cx="1740552" cy="2122087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/>
          <p:cNvGrpSpPr/>
          <p:nvPr/>
        </p:nvGrpSpPr>
        <p:grpSpPr>
          <a:xfrm>
            <a:off x="10537279" y="3289649"/>
            <a:ext cx="1763295" cy="867852"/>
            <a:chOff x="10537279" y="3289649"/>
            <a:chExt cx="1763295" cy="867852"/>
          </a:xfrm>
        </p:grpSpPr>
        <p:sp>
          <p:nvSpPr>
            <p:cNvPr id="40" name="갈매기형 수장 39"/>
            <p:cNvSpPr/>
            <p:nvPr/>
          </p:nvSpPr>
          <p:spPr>
            <a:xfrm>
              <a:off x="11597447" y="3289649"/>
              <a:ext cx="359201" cy="668889"/>
            </a:xfrm>
            <a:prstGeom prst="chevron">
              <a:avLst>
                <a:gd name="adj" fmla="val 6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양쪽 모서리가 둥근 사각형 40"/>
            <p:cNvSpPr/>
            <p:nvPr/>
          </p:nvSpPr>
          <p:spPr>
            <a:xfrm flipV="1">
              <a:off x="10537279" y="3707786"/>
              <a:ext cx="1763295" cy="449715"/>
            </a:xfrm>
            <a:prstGeom prst="round2Same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11272097" y="3747978"/>
              <a:ext cx="9637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리듬게임</a:t>
              </a:r>
              <a:endParaRPr lang="ko-KR" altLang="en-US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sp>
          <p:nvSpPr>
            <p:cNvPr id="43" name="갈매기형 수장 42"/>
            <p:cNvSpPr/>
            <p:nvPr/>
          </p:nvSpPr>
          <p:spPr>
            <a:xfrm>
              <a:off x="11597447" y="3289649"/>
              <a:ext cx="359201" cy="668889"/>
            </a:xfrm>
            <a:prstGeom prst="chevron">
              <a:avLst>
                <a:gd name="adj" fmla="val 6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670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모서리가 둥근 직사각형 15"/>
          <p:cNvSpPr/>
          <p:nvPr/>
        </p:nvSpPr>
        <p:spPr>
          <a:xfrm>
            <a:off x="657936" y="819675"/>
            <a:ext cx="10876129" cy="5375348"/>
          </a:xfrm>
          <a:prstGeom prst="roundRect">
            <a:avLst>
              <a:gd name="adj" fmla="val 6622"/>
            </a:avLst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당신은 마피아입니다</a:t>
            </a:r>
            <a:r>
              <a:rPr lang="en-US" altLang="ko-KR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  <a:r>
              <a:rPr lang="ko-KR" altLang="en-US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시민들을 속이고 없애서 마피아의 수가</a:t>
            </a:r>
            <a:r>
              <a:rPr lang="en-US" altLang="ko-KR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ko-KR" altLang="en-US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시민의 수와 동일해지면 승리합니다</a:t>
            </a:r>
            <a:r>
              <a:rPr lang="en-US" altLang="ko-KR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8727800" y="1309156"/>
            <a:ext cx="2517717" cy="4554934"/>
          </a:xfrm>
          <a:prstGeom prst="roundRect">
            <a:avLst>
              <a:gd name="adj" fmla="val 5960"/>
            </a:avLst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 나가기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마피아 게임 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872012" y="2105303"/>
            <a:ext cx="1832005" cy="1702362"/>
          </a:xfrm>
          <a:prstGeom prst="roundRect">
            <a:avLst>
              <a:gd name="adj" fmla="val 11695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968024" y="950785"/>
            <a:ext cx="4237022" cy="420845"/>
          </a:xfrm>
          <a:prstGeom prst="roundRect">
            <a:avLst>
              <a:gd name="adj" fmla="val 5960"/>
            </a:avLst>
          </a:prstGeom>
          <a:solidFill>
            <a:srgbClr val="00206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36676" y="1001379"/>
            <a:ext cx="983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방제</a:t>
            </a:r>
            <a:endParaRPr lang="ko-KR" altLang="en-US" sz="14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05262" y="1001379"/>
            <a:ext cx="9197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인원 </a:t>
            </a:r>
            <a:r>
              <a:rPr lang="en-US" altLang="ko-KR" sz="1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:</a:t>
            </a:r>
            <a:r>
              <a:rPr lang="ko-KR" altLang="en-US" sz="1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8</a:t>
            </a:r>
            <a:r>
              <a:rPr lang="en-US" altLang="ko-KR" sz="1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/8</a:t>
            </a:r>
            <a:endParaRPr lang="ko-KR" altLang="en-US" sz="14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5320048" y="959873"/>
            <a:ext cx="3204231" cy="411757"/>
          </a:xfrm>
          <a:prstGeom prst="roundRect">
            <a:avLst>
              <a:gd name="adj" fmla="val 5960"/>
            </a:avLst>
          </a:prstGeom>
          <a:solidFill>
            <a:srgbClr val="00206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 역할 </a:t>
            </a:r>
            <a:r>
              <a:rPr lang="en-US" altLang="ko-KR" sz="1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: </a:t>
            </a:r>
            <a:r>
              <a:rPr lang="ko-KR" altLang="en-US" sz="14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마피아</a:t>
            </a:r>
            <a:endParaRPr lang="ko-KR" altLang="en-US" sz="14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5318954" y="1296644"/>
            <a:ext cx="3208699" cy="713879"/>
          </a:xfrm>
          <a:prstGeom prst="roundRect">
            <a:avLst>
              <a:gd name="adj" fmla="val 596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당신은 마피아입니다</a:t>
            </a:r>
            <a:r>
              <a:rPr lang="en-US" altLang="ko-KR" sz="12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  <a:r>
              <a:rPr lang="ko-KR" altLang="en-US" sz="12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시민들을 속이고 없애서 마피아의 수가</a:t>
            </a:r>
            <a:r>
              <a:rPr lang="en-US" altLang="ko-KR" sz="12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시민의 수와 </a:t>
            </a:r>
            <a:r>
              <a:rPr lang="ko-KR" altLang="en-US" sz="1200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동일해지면</a:t>
            </a:r>
            <a:r>
              <a:rPr lang="ko-KR" altLang="en-US" sz="12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승리합니다</a:t>
            </a:r>
            <a:r>
              <a:rPr lang="en-US" altLang="ko-KR" sz="12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  <a:endParaRPr lang="ko-KR" altLang="en-US" sz="12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1094719" y="1695143"/>
            <a:ext cx="150798" cy="312069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11089307" y="1723627"/>
            <a:ext cx="156210" cy="500470"/>
          </a:xfrm>
          <a:prstGeom prst="roundRect">
            <a:avLst>
              <a:gd name="adj" fmla="val 30488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/>
              <a:t>-</a:t>
            </a:r>
          </a:p>
          <a:p>
            <a:pPr algn="ctr"/>
            <a:r>
              <a:rPr lang="en-US" altLang="ko-KR" sz="900" dirty="0"/>
              <a:t>-</a:t>
            </a:r>
            <a:endParaRPr lang="ko-KR" altLang="en-US" sz="900" dirty="0"/>
          </a:p>
        </p:txBody>
      </p:sp>
      <p:sp>
        <p:nvSpPr>
          <p:cNvPr id="29" name="모서리가 둥근 직사각형 28"/>
          <p:cNvSpPr/>
          <p:nvPr/>
        </p:nvSpPr>
        <p:spPr>
          <a:xfrm>
            <a:off x="8872074" y="1642648"/>
            <a:ext cx="2213247" cy="3173194"/>
          </a:xfrm>
          <a:prstGeom prst="roundRect">
            <a:avLst>
              <a:gd name="adj" fmla="val 5960"/>
            </a:avLst>
          </a:prstGeom>
          <a:solidFill>
            <a:schemeClr val="bg1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8961120" y="1813560"/>
            <a:ext cx="410537" cy="410537"/>
          </a:xfrm>
          <a:prstGeom prst="ellipse">
            <a:avLst/>
          </a:prstGeom>
          <a:blipFill dpi="0" rotWithShape="1">
            <a:blip r:embed="rId2"/>
            <a:srcRect/>
            <a:stretch>
              <a:fillRect l="-1777" t="-5000" r="-1777" b="13000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9503241" y="1859562"/>
            <a:ext cx="1435267" cy="573891"/>
          </a:xfrm>
          <a:prstGeom prst="wedgeRoundRectCallout">
            <a:avLst>
              <a:gd name="adj1" fmla="val -55629"/>
              <a:gd name="adj2" fmla="val -31772"/>
              <a:gd name="adj3" fmla="val 16667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사각형 설명선 30"/>
          <p:cNvSpPr/>
          <p:nvPr/>
        </p:nvSpPr>
        <p:spPr>
          <a:xfrm>
            <a:off x="9503241" y="2636132"/>
            <a:ext cx="1435267" cy="573891"/>
          </a:xfrm>
          <a:prstGeom prst="wedgeRoundRectCallout">
            <a:avLst>
              <a:gd name="adj1" fmla="val -55629"/>
              <a:gd name="adj2" fmla="val -31772"/>
              <a:gd name="adj3" fmla="val 16667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모서리가 둥근 사각형 설명선 32"/>
          <p:cNvSpPr/>
          <p:nvPr/>
        </p:nvSpPr>
        <p:spPr>
          <a:xfrm flipH="1">
            <a:off x="9012110" y="3407880"/>
            <a:ext cx="1435267" cy="573891"/>
          </a:xfrm>
          <a:prstGeom prst="wedgeRoundRectCallout">
            <a:avLst>
              <a:gd name="adj1" fmla="val -55629"/>
              <a:gd name="adj2" fmla="val -31772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8872073" y="5025647"/>
            <a:ext cx="2213247" cy="616699"/>
          </a:xfrm>
          <a:prstGeom prst="roundRect">
            <a:avLst>
              <a:gd name="adj" fmla="val 5960"/>
            </a:avLst>
          </a:prstGeom>
          <a:solidFill>
            <a:schemeClr val="bg1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양쪽 모서리가 둥근 사각형 39"/>
          <p:cNvSpPr/>
          <p:nvPr/>
        </p:nvSpPr>
        <p:spPr>
          <a:xfrm rot="10800000">
            <a:off x="2864979" y="3627162"/>
            <a:ext cx="1847491" cy="317074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484164" y="3653579"/>
            <a:ext cx="664262" cy="266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JTree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님</a:t>
            </a:r>
            <a:endParaRPr lang="ko-KR" altLang="en-US" sz="11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4784005" y="2105303"/>
            <a:ext cx="1832005" cy="1702362"/>
          </a:xfrm>
          <a:prstGeom prst="roundRect">
            <a:avLst>
              <a:gd name="adj" fmla="val 11695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양쪽 모서리가 둥근 사각형 45"/>
          <p:cNvSpPr/>
          <p:nvPr/>
        </p:nvSpPr>
        <p:spPr>
          <a:xfrm rot="10800000">
            <a:off x="4776972" y="3627162"/>
            <a:ext cx="1847491" cy="317074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396157" y="3653579"/>
            <a:ext cx="664262" cy="266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AA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님</a:t>
            </a:r>
            <a:endParaRPr lang="ko-KR" altLang="en-US" sz="11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6703031" y="2105304"/>
            <a:ext cx="1832005" cy="1702362"/>
          </a:xfrm>
          <a:prstGeom prst="roundRect">
            <a:avLst>
              <a:gd name="adj" fmla="val 1169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모서리가 둥근 직사각형 56"/>
          <p:cNvSpPr/>
          <p:nvPr/>
        </p:nvSpPr>
        <p:spPr>
          <a:xfrm>
            <a:off x="6692274" y="4043119"/>
            <a:ext cx="1832005" cy="1702362"/>
          </a:xfrm>
          <a:prstGeom prst="roundRect">
            <a:avLst>
              <a:gd name="adj" fmla="val 11695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양쪽 모서리가 둥근 사각형 57"/>
          <p:cNvSpPr/>
          <p:nvPr/>
        </p:nvSpPr>
        <p:spPr>
          <a:xfrm rot="10800000">
            <a:off x="6685241" y="5564978"/>
            <a:ext cx="1847491" cy="317074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7304426" y="5591395"/>
            <a:ext cx="664262" cy="266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CC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님</a:t>
            </a:r>
            <a:endParaRPr lang="ko-KR" altLang="en-US" sz="11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4786369" y="4040878"/>
            <a:ext cx="1832005" cy="1702362"/>
          </a:xfrm>
          <a:prstGeom prst="roundRect">
            <a:avLst>
              <a:gd name="adj" fmla="val 11695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양쪽 모서리가 둥근 사각형 63"/>
          <p:cNvSpPr/>
          <p:nvPr/>
        </p:nvSpPr>
        <p:spPr>
          <a:xfrm rot="10800000">
            <a:off x="4779336" y="5562737"/>
            <a:ext cx="1847491" cy="317074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5398521" y="5589154"/>
            <a:ext cx="664262" cy="266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의느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님</a:t>
            </a:r>
            <a:endParaRPr lang="ko-KR" altLang="en-US" sz="11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2872011" y="4040878"/>
            <a:ext cx="1832005" cy="1702362"/>
          </a:xfrm>
          <a:prstGeom prst="roundRect">
            <a:avLst>
              <a:gd name="adj" fmla="val 11695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양쪽 모서리가 둥근 사각형 69"/>
          <p:cNvSpPr/>
          <p:nvPr/>
        </p:nvSpPr>
        <p:spPr>
          <a:xfrm rot="10800000">
            <a:off x="2864978" y="5562737"/>
            <a:ext cx="1847491" cy="317074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3401809" y="5589154"/>
            <a:ext cx="746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SSAFY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님</a:t>
            </a:r>
            <a:endParaRPr lang="ko-KR" altLang="en-US" sz="11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957652" y="4040878"/>
            <a:ext cx="1832005" cy="1702362"/>
          </a:xfrm>
          <a:prstGeom prst="roundRect">
            <a:avLst>
              <a:gd name="adj" fmla="val 11695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양쪽 모서리가 둥근 사각형 75"/>
          <p:cNvSpPr/>
          <p:nvPr/>
        </p:nvSpPr>
        <p:spPr>
          <a:xfrm rot="10800000">
            <a:off x="950619" y="5562737"/>
            <a:ext cx="1847491" cy="317074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1188720" y="5589154"/>
            <a:ext cx="14244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경찰청창살쇠창살</a:t>
            </a:r>
            <a:r>
              <a:rPr lang="en-US" altLang="ko-KR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님</a:t>
            </a:r>
            <a:endParaRPr lang="ko-KR" altLang="en-US" sz="11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9" name="모서리가 둥근 직사각형 78"/>
          <p:cNvSpPr/>
          <p:nvPr/>
        </p:nvSpPr>
        <p:spPr>
          <a:xfrm>
            <a:off x="1569804" y="1463653"/>
            <a:ext cx="2852727" cy="505078"/>
          </a:xfrm>
          <a:prstGeom prst="roundRect">
            <a:avLst>
              <a:gd name="adj" fmla="val 5960"/>
            </a:avLst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“</a:t>
            </a:r>
            <a:r>
              <a:rPr lang="ko-KR" altLang="en-US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밤</a:t>
            </a:r>
            <a:r>
              <a:rPr lang="en-US" altLang="ko-KR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”</a:t>
            </a:r>
            <a:r>
              <a:rPr lang="ko-KR" altLang="en-US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이 되었습니다</a:t>
            </a:r>
            <a:r>
              <a:rPr lang="en-US" altLang="ko-KR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 </a:t>
            </a:r>
            <a:r>
              <a:rPr lang="ko-KR" altLang="en-US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마피아는 누구를 죽일지 서로 상의하고 찍어주세요</a:t>
            </a:r>
            <a:r>
              <a:rPr lang="en-US" altLang="ko-KR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 5</a:t>
            </a:r>
            <a:r>
              <a:rPr lang="ko-KR" altLang="en-US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초 드립니다</a:t>
            </a:r>
            <a:r>
              <a:rPr lang="en-US" altLang="ko-KR" sz="12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  <a:endParaRPr lang="ko-KR" altLang="en-US" sz="12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968024" y="1446780"/>
            <a:ext cx="542749" cy="53228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/>
          <p:cNvSpPr/>
          <p:nvPr/>
        </p:nvSpPr>
        <p:spPr>
          <a:xfrm>
            <a:off x="934804" y="1551868"/>
            <a:ext cx="6303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사회자 </a:t>
            </a:r>
          </a:p>
        </p:txBody>
      </p:sp>
      <p:sp>
        <p:nvSpPr>
          <p:cNvPr id="85" name="모서리가 둥근 직사각형 84"/>
          <p:cNvSpPr/>
          <p:nvPr/>
        </p:nvSpPr>
        <p:spPr>
          <a:xfrm>
            <a:off x="4495043" y="1468784"/>
            <a:ext cx="710003" cy="523916"/>
          </a:xfrm>
          <a:prstGeom prst="roundRect">
            <a:avLst>
              <a:gd name="adj" fmla="val 5960"/>
            </a:avLst>
          </a:prstGeom>
          <a:solidFill>
            <a:srgbClr val="33CC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타이머</a:t>
            </a:r>
            <a:endParaRPr lang="en-US" altLang="ko-KR" sz="1200" dirty="0" smtClean="0">
              <a:solidFill>
                <a:schemeClr val="tx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algn="ctr"/>
            <a:r>
              <a:rPr lang="en-US" altLang="ko-KR" sz="12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3.08</a:t>
            </a:r>
            <a:r>
              <a:rPr lang="ko-KR" altLang="en-US" sz="12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초</a:t>
            </a:r>
            <a:endParaRPr lang="ko-KR" altLang="en-US" sz="12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8872073" y="1371630"/>
            <a:ext cx="19286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마피아용</a:t>
            </a:r>
            <a:r>
              <a:rPr lang="ko-KR" altLang="en-US" sz="12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ko-KR" altLang="en-US" sz="1200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채팅방</a:t>
            </a:r>
            <a:endParaRPr lang="ko-KR" altLang="en-US" sz="12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8723814" y="969051"/>
            <a:ext cx="2521703" cy="296305"/>
          </a:xfrm>
          <a:prstGeom prst="roundRect">
            <a:avLst>
              <a:gd name="adj" fmla="val 5960"/>
            </a:avLst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4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8746598" y="973138"/>
            <a:ext cx="25538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마피아 제외 화면 </a:t>
            </a:r>
            <a:r>
              <a:rPr lang="en-US" altLang="ko-KR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off 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전원 음성 </a:t>
            </a:r>
            <a:r>
              <a:rPr lang="en-US" altLang="ko-KR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off 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상태</a:t>
            </a:r>
            <a:endParaRPr lang="ko-KR" altLang="en-US" sz="11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5404524" y="2591891"/>
            <a:ext cx="1279711" cy="8123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4" name="그룹 123"/>
          <p:cNvGrpSpPr/>
          <p:nvPr/>
        </p:nvGrpSpPr>
        <p:grpSpPr>
          <a:xfrm>
            <a:off x="5226949" y="2621723"/>
            <a:ext cx="402871" cy="473572"/>
            <a:chOff x="5188157" y="2990130"/>
            <a:chExt cx="402871" cy="473572"/>
          </a:xfrm>
        </p:grpSpPr>
        <p:sp>
          <p:nvSpPr>
            <p:cNvPr id="97" name="오른쪽 화살표 96"/>
            <p:cNvSpPr/>
            <p:nvPr/>
          </p:nvSpPr>
          <p:spPr>
            <a:xfrm rot="13532975">
              <a:off x="5322662" y="3195337"/>
              <a:ext cx="335103" cy="201628"/>
            </a:xfrm>
            <a:prstGeom prst="rightArrow">
              <a:avLst>
                <a:gd name="adj1" fmla="val 41365"/>
                <a:gd name="adj2" fmla="val 107663"/>
              </a:avLst>
            </a:prstGeom>
            <a:solidFill>
              <a:schemeClr val="bg1"/>
            </a:solidFill>
            <a:ln w="19050" cap="rnd">
              <a:solidFill>
                <a:schemeClr val="bg1">
                  <a:lumMod val="75000"/>
                </a:schemeClr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9" name="직선 연결선 98"/>
            <p:cNvCxnSpPr/>
            <p:nvPr/>
          </p:nvCxnSpPr>
          <p:spPr>
            <a:xfrm flipH="1">
              <a:off x="5443336" y="3044509"/>
              <a:ext cx="52486" cy="62186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 101"/>
            <p:cNvCxnSpPr/>
            <p:nvPr/>
          </p:nvCxnSpPr>
          <p:spPr>
            <a:xfrm flipH="1">
              <a:off x="5227638" y="3234153"/>
              <a:ext cx="68924" cy="47588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 102"/>
            <p:cNvCxnSpPr/>
            <p:nvPr/>
          </p:nvCxnSpPr>
          <p:spPr>
            <a:xfrm flipH="1">
              <a:off x="5368823" y="2990130"/>
              <a:ext cx="12167" cy="85472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 103"/>
            <p:cNvCxnSpPr/>
            <p:nvPr/>
          </p:nvCxnSpPr>
          <p:spPr>
            <a:xfrm flipH="1" flipV="1">
              <a:off x="5188157" y="3146315"/>
              <a:ext cx="79335" cy="1451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/>
            <p:cNvCxnSpPr/>
            <p:nvPr/>
          </p:nvCxnSpPr>
          <p:spPr>
            <a:xfrm flipH="1" flipV="1">
              <a:off x="5231115" y="3024387"/>
              <a:ext cx="57720" cy="6213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5" name="직사각형 124"/>
          <p:cNvSpPr/>
          <p:nvPr/>
        </p:nvSpPr>
        <p:spPr>
          <a:xfrm>
            <a:off x="5582485" y="2716910"/>
            <a:ext cx="98565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AA</a:t>
            </a:r>
            <a:r>
              <a:rPr lang="ko-KR" altLang="en-US" sz="105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님을 제거</a:t>
            </a:r>
            <a:endParaRPr lang="en-US" altLang="ko-KR" sz="1050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algn="ctr"/>
            <a:r>
              <a:rPr lang="ko-KR" altLang="en-US" sz="105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하시겠습니까</a:t>
            </a:r>
            <a:r>
              <a:rPr lang="en-US" altLang="ko-KR" sz="105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?</a:t>
            </a:r>
            <a:endParaRPr lang="ko-KR" altLang="en-US" sz="105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26" name="모서리가 둥근 직사각형 125"/>
          <p:cNvSpPr/>
          <p:nvPr/>
        </p:nvSpPr>
        <p:spPr>
          <a:xfrm>
            <a:off x="5619929" y="3179386"/>
            <a:ext cx="373361" cy="158982"/>
          </a:xfrm>
          <a:prstGeom prst="round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YES</a:t>
            </a:r>
            <a:endParaRPr lang="ko-KR" altLang="en-US" sz="8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132" name="그룹 131"/>
          <p:cNvGrpSpPr/>
          <p:nvPr/>
        </p:nvGrpSpPr>
        <p:grpSpPr>
          <a:xfrm>
            <a:off x="957652" y="2105303"/>
            <a:ext cx="1832005" cy="1609442"/>
            <a:chOff x="957652" y="2105303"/>
            <a:chExt cx="1832005" cy="1609442"/>
          </a:xfrm>
        </p:grpSpPr>
        <p:sp>
          <p:nvSpPr>
            <p:cNvPr id="130" name="양쪽 모서리가 둥근 사각형 129"/>
            <p:cNvSpPr/>
            <p:nvPr/>
          </p:nvSpPr>
          <p:spPr>
            <a:xfrm>
              <a:off x="957652" y="2105303"/>
              <a:ext cx="1832005" cy="1521859"/>
            </a:xfrm>
            <a:prstGeom prst="round2SameRect">
              <a:avLst/>
            </a:prstGeom>
            <a:blipFill>
              <a:blip r:embed="rId3"/>
              <a:stretch>
                <a:fillRect l="-1777" t="-758" r="-1777" b="-12038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1" name="그림 13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8025" y="2344798"/>
              <a:ext cx="1369947" cy="1369947"/>
            </a:xfrm>
            <a:prstGeom prst="rect">
              <a:avLst/>
            </a:prstGeom>
          </p:spPr>
        </p:pic>
      </p:grpSp>
      <p:sp>
        <p:nvSpPr>
          <p:cNvPr id="127" name="모서리가 둥근 직사각형 126"/>
          <p:cNvSpPr/>
          <p:nvPr/>
        </p:nvSpPr>
        <p:spPr>
          <a:xfrm>
            <a:off x="6118110" y="3176001"/>
            <a:ext cx="373361" cy="158982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NO</a:t>
            </a:r>
            <a:endParaRPr lang="ko-KR" altLang="en-US" sz="8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cxnSp>
        <p:nvCxnSpPr>
          <p:cNvPr id="129" name="직선 연결선 128"/>
          <p:cNvCxnSpPr/>
          <p:nvPr/>
        </p:nvCxnSpPr>
        <p:spPr>
          <a:xfrm>
            <a:off x="9136431" y="5467350"/>
            <a:ext cx="173154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양쪽 모서리가 둥근 사각형 26"/>
          <p:cNvSpPr/>
          <p:nvPr/>
        </p:nvSpPr>
        <p:spPr>
          <a:xfrm rot="10800000">
            <a:off x="957652" y="3608831"/>
            <a:ext cx="1832005" cy="311437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404453" y="3611420"/>
            <a:ext cx="12087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ㅋㅋ루삥뽕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님</a:t>
            </a:r>
            <a:endParaRPr lang="ko-KR" altLang="en-US" sz="11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137" name="그룹 136"/>
          <p:cNvGrpSpPr/>
          <p:nvPr/>
        </p:nvGrpSpPr>
        <p:grpSpPr>
          <a:xfrm>
            <a:off x="6699723" y="2105303"/>
            <a:ext cx="1832005" cy="1619571"/>
            <a:chOff x="6699723" y="2105303"/>
            <a:chExt cx="1832005" cy="1619571"/>
          </a:xfrm>
        </p:grpSpPr>
        <p:sp>
          <p:nvSpPr>
            <p:cNvPr id="134" name="양쪽 모서리가 둥근 사각형 133"/>
            <p:cNvSpPr/>
            <p:nvPr/>
          </p:nvSpPr>
          <p:spPr>
            <a:xfrm>
              <a:off x="6699723" y="2105303"/>
              <a:ext cx="1832005" cy="1521859"/>
            </a:xfrm>
            <a:prstGeom prst="round2SameRect">
              <a:avLst/>
            </a:prstGeom>
            <a:blipFill>
              <a:blip r:embed="rId5"/>
              <a:stretch>
                <a:fillRect l="-1777" t="-758" r="-1777" b="-12038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6" name="그림 13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1731" y="2312430"/>
              <a:ext cx="1412444" cy="1412444"/>
            </a:xfrm>
            <a:prstGeom prst="rect">
              <a:avLst/>
            </a:prstGeom>
          </p:spPr>
        </p:pic>
      </p:grpSp>
      <p:sp>
        <p:nvSpPr>
          <p:cNvPr id="2" name="모서리가 둥근 직사각형 1"/>
          <p:cNvSpPr/>
          <p:nvPr/>
        </p:nvSpPr>
        <p:spPr>
          <a:xfrm>
            <a:off x="957654" y="2106354"/>
            <a:ext cx="1832005" cy="1832005"/>
          </a:xfrm>
          <a:prstGeom prst="roundRect">
            <a:avLst>
              <a:gd name="adj" fmla="val 11695"/>
            </a:avLst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양쪽 모서리가 둥근 사각형 51"/>
          <p:cNvSpPr/>
          <p:nvPr/>
        </p:nvSpPr>
        <p:spPr>
          <a:xfrm rot="10800000">
            <a:off x="6695995" y="3627162"/>
            <a:ext cx="1828284" cy="275285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413968" y="3653579"/>
            <a:ext cx="554720" cy="266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BB</a:t>
            </a:r>
            <a:r>
              <a:rPr lang="ko-KR" altLang="en-US" sz="11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님</a:t>
            </a:r>
            <a:endParaRPr lang="ko-KR" altLang="en-US" sz="11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86" name="모서리가 둥근 직사각형 85"/>
          <p:cNvSpPr/>
          <p:nvPr/>
        </p:nvSpPr>
        <p:spPr>
          <a:xfrm>
            <a:off x="6693633" y="2090566"/>
            <a:ext cx="1832005" cy="1832005"/>
          </a:xfrm>
          <a:prstGeom prst="roundRect">
            <a:avLst>
              <a:gd name="adj" fmla="val 11695"/>
            </a:avLst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현 140"/>
          <p:cNvSpPr/>
          <p:nvPr/>
        </p:nvSpPr>
        <p:spPr>
          <a:xfrm rot="16200000">
            <a:off x="9006539" y="1858977"/>
            <a:ext cx="319704" cy="410535"/>
          </a:xfrm>
          <a:prstGeom prst="chord">
            <a:avLst>
              <a:gd name="adj1" fmla="val 5495258"/>
              <a:gd name="adj2" fmla="val 16122615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5" name="그룹 144"/>
          <p:cNvGrpSpPr/>
          <p:nvPr/>
        </p:nvGrpSpPr>
        <p:grpSpPr>
          <a:xfrm>
            <a:off x="8961384" y="2590937"/>
            <a:ext cx="410538" cy="410537"/>
            <a:chOff x="9113520" y="1965960"/>
            <a:chExt cx="410538" cy="410537"/>
          </a:xfrm>
        </p:grpSpPr>
        <p:sp>
          <p:nvSpPr>
            <p:cNvPr id="146" name="타원 145"/>
            <p:cNvSpPr/>
            <p:nvPr/>
          </p:nvSpPr>
          <p:spPr>
            <a:xfrm>
              <a:off x="9113520" y="1965960"/>
              <a:ext cx="410537" cy="410537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 l="-1777" t="-5000" r="-1777" b="13000"/>
              </a:stretch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7" name="현 146"/>
            <p:cNvSpPr/>
            <p:nvPr/>
          </p:nvSpPr>
          <p:spPr>
            <a:xfrm rot="16200000">
              <a:off x="9158939" y="2011377"/>
              <a:ext cx="319704" cy="410535"/>
            </a:xfrm>
            <a:prstGeom prst="chord">
              <a:avLst>
                <a:gd name="adj1" fmla="val 5495258"/>
                <a:gd name="adj2" fmla="val 16122615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1" name="그룹 150"/>
          <p:cNvGrpSpPr/>
          <p:nvPr/>
        </p:nvGrpSpPr>
        <p:grpSpPr>
          <a:xfrm>
            <a:off x="10586571" y="3395213"/>
            <a:ext cx="410538" cy="410537"/>
            <a:chOff x="9113520" y="1965960"/>
            <a:chExt cx="410538" cy="410537"/>
          </a:xfrm>
        </p:grpSpPr>
        <p:sp>
          <p:nvSpPr>
            <p:cNvPr id="152" name="타원 151"/>
            <p:cNvSpPr/>
            <p:nvPr/>
          </p:nvSpPr>
          <p:spPr>
            <a:xfrm>
              <a:off x="9113520" y="1965960"/>
              <a:ext cx="410537" cy="410537"/>
            </a:xfrm>
            <a:prstGeom prst="ellipse">
              <a:avLst/>
            </a:prstGeom>
            <a:blipFill dpi="0" rotWithShape="1">
              <a:blip r:embed="rId7"/>
              <a:srcRect/>
              <a:stretch>
                <a:fillRect t="-9000" b="22000"/>
              </a:stretch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3" name="현 152"/>
            <p:cNvSpPr/>
            <p:nvPr/>
          </p:nvSpPr>
          <p:spPr>
            <a:xfrm rot="16200000">
              <a:off x="9158939" y="2011377"/>
              <a:ext cx="319704" cy="410535"/>
            </a:xfrm>
            <a:prstGeom prst="chord">
              <a:avLst>
                <a:gd name="adj1" fmla="val 5495258"/>
                <a:gd name="adj2" fmla="val 16122615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4" name="직사각형 153"/>
          <p:cNvSpPr/>
          <p:nvPr/>
        </p:nvSpPr>
        <p:spPr>
          <a:xfrm>
            <a:off x="9564421" y="1956505"/>
            <a:ext cx="117529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AA</a:t>
            </a:r>
            <a:r>
              <a:rPr lang="ko-KR" altLang="en-US" sz="105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가 너무 거슬림</a:t>
            </a:r>
            <a:endParaRPr lang="ko-KR" altLang="en-US" sz="105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9573232" y="2778596"/>
            <a:ext cx="98565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AA</a:t>
            </a:r>
            <a:r>
              <a:rPr lang="ko-KR" altLang="en-US" sz="1050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ko-KR" altLang="en-US" sz="1050" dirty="0" err="1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ㄱ</a:t>
            </a:r>
            <a:endParaRPr lang="ko-KR" altLang="en-US" sz="105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56" name="직사각형 155"/>
          <p:cNvSpPr/>
          <p:nvPr/>
        </p:nvSpPr>
        <p:spPr>
          <a:xfrm>
            <a:off x="9130118" y="3553749"/>
            <a:ext cx="98565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ㄱㄱ</a:t>
            </a:r>
            <a:endParaRPr lang="ko-KR" altLang="en-US" sz="105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58" name="모서리가 둥근 직사각형 157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159" name="그룹 158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160" name="모서리가 둥근 직사각형 159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161" name="그림 160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067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업적 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944880" y="1415252"/>
            <a:ext cx="10241280" cy="4531360"/>
          </a:xfrm>
          <a:prstGeom prst="roundRect">
            <a:avLst>
              <a:gd name="adj" fmla="val 2766"/>
            </a:avLst>
          </a:prstGeom>
          <a:solidFill>
            <a:schemeClr val="bg1">
              <a:lumMod val="85000"/>
            </a:schemeClr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957041" y="937103"/>
            <a:ext cx="2557996" cy="548568"/>
          </a:xfrm>
          <a:prstGeom prst="roundRect">
            <a:avLst>
              <a:gd name="adj" fmla="val 2766"/>
            </a:avLst>
          </a:prstGeom>
          <a:solidFill>
            <a:srgbClr val="26262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방탈출</a:t>
            </a:r>
            <a:endParaRPr lang="ko-KR" altLang="en-US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3532317" y="937103"/>
            <a:ext cx="2504695" cy="548568"/>
          </a:xfrm>
          <a:prstGeom prst="roundRect">
            <a:avLst>
              <a:gd name="adj" fmla="val 2766"/>
            </a:avLst>
          </a:prstGeom>
          <a:solidFill>
            <a:srgbClr val="26262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마피아</a:t>
            </a:r>
            <a:endParaRPr lang="ko-KR" altLang="en-US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576267" y="937103"/>
            <a:ext cx="2564808" cy="548568"/>
          </a:xfrm>
          <a:prstGeom prst="roundRect">
            <a:avLst>
              <a:gd name="adj" fmla="val 2766"/>
            </a:avLst>
          </a:prstGeom>
          <a:solidFill>
            <a:srgbClr val="26262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리듬게임</a:t>
            </a:r>
            <a:endParaRPr lang="ko-KR" altLang="en-US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940894" y="1530096"/>
            <a:ext cx="3573956" cy="4322064"/>
          </a:xfrm>
          <a:prstGeom prst="roundRect">
            <a:avLst>
              <a:gd name="adj" fmla="val 2766"/>
            </a:avLst>
          </a:prstGeom>
          <a:solidFill>
            <a:srgbClr val="262626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1011617" y="1663610"/>
            <a:ext cx="3327241" cy="600420"/>
          </a:xfrm>
          <a:prstGeom prst="roundRect">
            <a:avLst>
              <a:gd name="adj" fmla="val 18630"/>
            </a:avLst>
          </a:prstGeom>
          <a:solidFill>
            <a:schemeClr val="accent6">
              <a:lumMod val="20000"/>
              <a:lumOff val="80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4525010" y="1547332"/>
            <a:ext cx="6569710" cy="4304828"/>
          </a:xfrm>
          <a:prstGeom prst="roundRect">
            <a:avLst>
              <a:gd name="adj" fmla="val 2766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4409899" y="1644940"/>
            <a:ext cx="83996" cy="4207220"/>
          </a:xfrm>
          <a:prstGeom prst="roundRect">
            <a:avLst>
              <a:gd name="adj" fmla="val 2766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4358640" y="1644940"/>
            <a:ext cx="156210" cy="500470"/>
          </a:xfrm>
          <a:prstGeom prst="roundRect">
            <a:avLst>
              <a:gd name="adj" fmla="val 30488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/>
              <a:t>-</a:t>
            </a:r>
          </a:p>
          <a:p>
            <a:pPr algn="ctr"/>
            <a:r>
              <a:rPr lang="en-US" altLang="ko-KR" sz="900" dirty="0"/>
              <a:t>-</a:t>
            </a:r>
            <a:endParaRPr lang="ko-KR" altLang="en-US" sz="9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4772025" y="3936906"/>
            <a:ext cx="6153150" cy="1730470"/>
          </a:xfrm>
          <a:prstGeom prst="roundRect">
            <a:avLst>
              <a:gd name="adj" fmla="val 10378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1011617" y="2365886"/>
            <a:ext cx="3327241" cy="600420"/>
          </a:xfrm>
          <a:prstGeom prst="roundRect">
            <a:avLst>
              <a:gd name="adj" fmla="val 18630"/>
            </a:avLst>
          </a:prstGeom>
          <a:solidFill>
            <a:schemeClr val="accent6">
              <a:lumMod val="20000"/>
              <a:lumOff val="80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1011617" y="3068162"/>
            <a:ext cx="3327241" cy="600420"/>
          </a:xfrm>
          <a:prstGeom prst="roundRect">
            <a:avLst>
              <a:gd name="adj" fmla="val 18630"/>
            </a:avLst>
          </a:prstGeom>
          <a:solidFill>
            <a:schemeClr val="bg1">
              <a:lumMod val="95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1011617" y="3770438"/>
            <a:ext cx="3327241" cy="600420"/>
          </a:xfrm>
          <a:prstGeom prst="roundRect">
            <a:avLst>
              <a:gd name="adj" fmla="val 18630"/>
            </a:avLst>
          </a:prstGeom>
          <a:solidFill>
            <a:schemeClr val="bg1">
              <a:lumMod val="95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1011617" y="4472714"/>
            <a:ext cx="3327241" cy="600420"/>
          </a:xfrm>
          <a:prstGeom prst="roundRect">
            <a:avLst>
              <a:gd name="adj" fmla="val 18630"/>
            </a:avLst>
          </a:prstGeom>
          <a:solidFill>
            <a:schemeClr val="bg1">
              <a:lumMod val="95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1011617" y="5174989"/>
            <a:ext cx="3327241" cy="600420"/>
          </a:xfrm>
          <a:prstGeom prst="roundRect">
            <a:avLst>
              <a:gd name="adj" fmla="val 18630"/>
            </a:avLst>
          </a:prstGeom>
          <a:solidFill>
            <a:schemeClr val="bg1">
              <a:lumMod val="95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4772025" y="1790700"/>
            <a:ext cx="3031852" cy="1979738"/>
          </a:xfrm>
          <a:prstGeom prst="roundRect">
            <a:avLst>
              <a:gd name="adj" fmla="val 7814"/>
            </a:avLst>
          </a:prstGeom>
          <a:blipFill>
            <a:blip r:embed="rId2"/>
            <a:stretch>
              <a:fillRect l="-6463" t="-45" r="-53863" b="-102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7958915" y="1790700"/>
            <a:ext cx="794067" cy="320930"/>
          </a:xfrm>
          <a:prstGeom prst="roundRect">
            <a:avLst>
              <a:gd name="adj" fmla="val 12048"/>
            </a:avLst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업적명</a:t>
            </a:r>
            <a:endParaRPr lang="ko-KR" altLang="en-US" sz="1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7965878" y="2179455"/>
            <a:ext cx="794067" cy="320930"/>
          </a:xfrm>
          <a:prstGeom prst="roundRect">
            <a:avLst>
              <a:gd name="adj" fmla="val 12048"/>
            </a:avLst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점수</a:t>
            </a:r>
            <a:endParaRPr lang="ko-KR" altLang="en-US" sz="1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7958914" y="2577816"/>
            <a:ext cx="794067" cy="320930"/>
          </a:xfrm>
          <a:prstGeom prst="roundRect">
            <a:avLst>
              <a:gd name="adj" fmla="val 12048"/>
            </a:avLst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달성률</a:t>
            </a:r>
            <a:endParaRPr lang="ko-KR" altLang="en-US" sz="1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1118783" y="1856299"/>
            <a:ext cx="220029" cy="21504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1/2 액자 41"/>
          <p:cNvSpPr/>
          <p:nvPr/>
        </p:nvSpPr>
        <p:spPr>
          <a:xfrm rot="13882657">
            <a:off x="1249007" y="1757190"/>
            <a:ext cx="114314" cy="265704"/>
          </a:xfrm>
          <a:prstGeom prst="halfFrame">
            <a:avLst>
              <a:gd name="adj1" fmla="val 11892"/>
              <a:gd name="adj2" fmla="val 12148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118783" y="2558575"/>
            <a:ext cx="220029" cy="21504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모서리가 둥근 직사각형 46"/>
          <p:cNvSpPr/>
          <p:nvPr/>
        </p:nvSpPr>
        <p:spPr>
          <a:xfrm>
            <a:off x="1118783" y="3260851"/>
            <a:ext cx="220029" cy="21504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모서리가 둥근 직사각형 48"/>
          <p:cNvSpPr/>
          <p:nvPr/>
        </p:nvSpPr>
        <p:spPr>
          <a:xfrm>
            <a:off x="1118783" y="3963127"/>
            <a:ext cx="220029" cy="21504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모서리가 둥근 직사각형 49"/>
          <p:cNvSpPr/>
          <p:nvPr/>
        </p:nvSpPr>
        <p:spPr>
          <a:xfrm>
            <a:off x="1118783" y="4665403"/>
            <a:ext cx="220029" cy="21504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모서리가 둥근 직사각형 50"/>
          <p:cNvSpPr/>
          <p:nvPr/>
        </p:nvSpPr>
        <p:spPr>
          <a:xfrm>
            <a:off x="1118783" y="5367678"/>
            <a:ext cx="220029" cy="21504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모서리가 둥근 직사각형 51"/>
          <p:cNvSpPr/>
          <p:nvPr/>
        </p:nvSpPr>
        <p:spPr>
          <a:xfrm>
            <a:off x="8857916" y="1790700"/>
            <a:ext cx="2067259" cy="316911"/>
          </a:xfrm>
          <a:prstGeom prst="roundRect">
            <a:avLst>
              <a:gd name="adj" fmla="val 12048"/>
            </a:avLst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ko-KR" altLang="en-US" sz="1400" dirty="0" err="1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방탈출</a:t>
            </a:r>
            <a:r>
              <a:rPr lang="en-US" altLang="ko-KR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</a:t>
            </a:r>
            <a:r>
              <a:rPr lang="ko-KR" altLang="en-US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내 방 탈출</a:t>
            </a:r>
            <a:r>
              <a:rPr lang="en-US" altLang="ko-KR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!</a:t>
            </a:r>
            <a:endParaRPr lang="ko-KR" altLang="en-US" sz="1400" dirty="0">
              <a:solidFill>
                <a:schemeClr val="tx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8857916" y="2186486"/>
            <a:ext cx="2067259" cy="316911"/>
          </a:xfrm>
          <a:prstGeom prst="roundRect">
            <a:avLst>
              <a:gd name="adj" fmla="val 12048"/>
            </a:avLst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160</a:t>
            </a:r>
            <a:r>
              <a:rPr lang="ko-KR" altLang="en-US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초</a:t>
            </a:r>
            <a:endParaRPr lang="ko-KR" altLang="en-US" sz="1400" dirty="0">
              <a:solidFill>
                <a:schemeClr val="tx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8857916" y="2574899"/>
            <a:ext cx="2067259" cy="316911"/>
          </a:xfrm>
          <a:prstGeom prst="roundRect">
            <a:avLst>
              <a:gd name="adj" fmla="val 12048"/>
            </a:avLst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1/32</a:t>
            </a:r>
            <a:endParaRPr lang="ko-KR" altLang="en-US" sz="1400" dirty="0">
              <a:solidFill>
                <a:schemeClr val="tx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4752572" y="1780061"/>
            <a:ext cx="3051305" cy="1990377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모서리가 둥근 직사각형 57"/>
          <p:cNvSpPr/>
          <p:nvPr/>
        </p:nvSpPr>
        <p:spPr>
          <a:xfrm>
            <a:off x="7965878" y="2981649"/>
            <a:ext cx="794067" cy="320930"/>
          </a:xfrm>
          <a:prstGeom prst="roundRect">
            <a:avLst>
              <a:gd name="adj" fmla="val 12048"/>
            </a:avLst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보상</a:t>
            </a:r>
            <a:endParaRPr lang="ko-KR" altLang="en-US" sz="1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59" name="모서리가 둥근 직사각형 58"/>
          <p:cNvSpPr/>
          <p:nvPr/>
        </p:nvSpPr>
        <p:spPr>
          <a:xfrm>
            <a:off x="8860607" y="2980840"/>
            <a:ext cx="2067259" cy="316911"/>
          </a:xfrm>
          <a:prstGeom prst="roundRect">
            <a:avLst>
              <a:gd name="adj" fmla="val 12048"/>
            </a:avLst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100</a:t>
            </a:r>
            <a:r>
              <a:rPr lang="ko-KR" altLang="en-US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루비</a:t>
            </a:r>
            <a:endParaRPr lang="ko-KR" altLang="en-US" sz="1400" dirty="0">
              <a:solidFill>
                <a:schemeClr val="tx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10480040" y="3046009"/>
            <a:ext cx="381000" cy="193085"/>
          </a:xfrm>
          <a:prstGeom prst="roundRect">
            <a:avLst>
              <a:gd name="adj" fmla="val 12048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획득</a:t>
            </a:r>
            <a:endParaRPr lang="ko-KR" altLang="en-US" sz="800" dirty="0">
              <a:solidFill>
                <a:schemeClr val="bg1"/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61" name="모서리가 둥근 직사각형 60"/>
          <p:cNvSpPr/>
          <p:nvPr/>
        </p:nvSpPr>
        <p:spPr>
          <a:xfrm>
            <a:off x="7965878" y="3393541"/>
            <a:ext cx="794067" cy="320930"/>
          </a:xfrm>
          <a:prstGeom prst="roundRect">
            <a:avLst>
              <a:gd name="adj" fmla="val 12048"/>
            </a:avLst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몰라</a:t>
            </a:r>
            <a:endParaRPr lang="ko-KR" altLang="en-US" sz="1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8857915" y="3390037"/>
            <a:ext cx="2067259" cy="316911"/>
          </a:xfrm>
          <a:prstGeom prst="roundRect">
            <a:avLst>
              <a:gd name="adj" fmla="val 12048"/>
            </a:avLst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알 수 가 없어</a:t>
            </a:r>
            <a:endParaRPr lang="ko-KR" altLang="en-US" sz="1400" dirty="0">
              <a:solidFill>
                <a:schemeClr val="tx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991100" y="4178169"/>
            <a:ext cx="56243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[</a:t>
            </a:r>
            <a:r>
              <a:rPr lang="ko-KR" altLang="en-US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방탈출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] Chapter 1 – “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내 방 탈출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”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에 </a:t>
            </a:r>
            <a:r>
              <a:rPr lang="ko-KR" altLang="en-US" sz="1200" dirty="0" smtClean="0">
                <a:solidFill>
                  <a:srgbClr val="00B050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성공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하셨습니다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</a:p>
        </p:txBody>
      </p:sp>
      <p:sp>
        <p:nvSpPr>
          <p:cNvPr id="65" name="모서리가 둥근 직사각형 64"/>
          <p:cNvSpPr/>
          <p:nvPr/>
        </p:nvSpPr>
        <p:spPr>
          <a:xfrm>
            <a:off x="5108478" y="4565454"/>
            <a:ext cx="941802" cy="313817"/>
          </a:xfrm>
          <a:prstGeom prst="roundRect">
            <a:avLst>
              <a:gd name="adj" fmla="val 12048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smtClean="0">
                <a:solidFill>
                  <a:schemeClr val="tx1">
                    <a:lumMod val="75000"/>
                    <a:lumOff val="25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스토리보기</a:t>
            </a:r>
            <a:endParaRPr lang="ko-KR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146740" y="4950140"/>
            <a:ext cx="5624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2020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년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05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월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09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일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,,,</a:t>
            </a:r>
          </a:p>
          <a:p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ko-KR" altLang="en-US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히키코모리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인생을 살고 있는 나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..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언제부터인가 엄마가 방으로 밀어주던 음식이 더 이상 </a:t>
            </a:r>
            <a:endParaRPr lang="en-US" altLang="ko-KR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오지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않는다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배고픈 것은 더 이상 참을 수 없지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..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현기증 나기 전에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나가보자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..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  <a:sym typeface="Wingdings" panose="05000000000000000000" pitchFamily="2" charset="2"/>
              </a:rPr>
              <a:t>–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  <a:sym typeface="Wingdings" panose="05000000000000000000" pitchFamily="2" charset="2"/>
              </a:rPr>
              <a:t>중략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  <a:sym typeface="Wingdings" panose="05000000000000000000" pitchFamily="2" charset="2"/>
              </a:rPr>
              <a:t>-</a:t>
            </a:r>
            <a:endParaRPr lang="en-US" altLang="ko-KR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44" name="1/2 액자 43"/>
          <p:cNvSpPr/>
          <p:nvPr/>
        </p:nvSpPr>
        <p:spPr>
          <a:xfrm rot="13882657">
            <a:off x="1232818" y="2440337"/>
            <a:ext cx="114314" cy="265704"/>
          </a:xfrm>
          <a:prstGeom prst="halfFrame">
            <a:avLst>
              <a:gd name="adj1" fmla="val 11892"/>
              <a:gd name="adj2" fmla="val 12148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0813" y="2512594"/>
            <a:ext cx="2295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[Ending 2] Fire Ending</a:t>
            </a:r>
            <a:endParaRPr lang="ko-KR" altLang="en-US" sz="16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500813" y="1790047"/>
            <a:ext cx="2200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[Ending 1] </a:t>
            </a:r>
            <a:r>
              <a:rPr lang="ko-KR" altLang="en-US" sz="16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내 방 탈출</a:t>
            </a:r>
            <a:r>
              <a:rPr lang="en-US" altLang="ko-KR" sz="16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!</a:t>
            </a:r>
            <a:endParaRPr lang="ko-KR" altLang="en-US" sz="16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6054292" y="937103"/>
            <a:ext cx="2504695" cy="548568"/>
          </a:xfrm>
          <a:prstGeom prst="roundRect">
            <a:avLst>
              <a:gd name="adj" fmla="val 2766"/>
            </a:avLst>
          </a:prstGeom>
          <a:solidFill>
            <a:srgbClr val="26262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피트몬</a:t>
            </a:r>
            <a:endParaRPr lang="ko-KR" altLang="en-US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64" name="모서리가 둥근 직사각형 63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67" name="그룹 66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68" name="모서리가 둥근 직사각형 67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69" name="그림 6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1803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커뮤니티 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325120" y="1188720"/>
            <a:ext cx="2865120" cy="4500880"/>
          </a:xfrm>
          <a:prstGeom prst="roundRect">
            <a:avLst>
              <a:gd name="adj" fmla="val 2837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3302000" y="1188720"/>
            <a:ext cx="8473440" cy="1036320"/>
          </a:xfrm>
          <a:prstGeom prst="roundRect">
            <a:avLst>
              <a:gd name="adj" fmla="val 6108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302000" y="2357120"/>
            <a:ext cx="8473440" cy="3241040"/>
          </a:xfrm>
          <a:prstGeom prst="roundRect">
            <a:avLst>
              <a:gd name="adj" fmla="val 3600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3302000" y="3490032"/>
            <a:ext cx="8473440" cy="843280"/>
          </a:xfrm>
          <a:prstGeom prst="roundRect">
            <a:avLst>
              <a:gd name="adj" fmla="val 6108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302000" y="4338464"/>
            <a:ext cx="8473440" cy="843280"/>
          </a:xfrm>
          <a:prstGeom prst="roundRect">
            <a:avLst>
              <a:gd name="adj" fmla="val 6108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3302000" y="5186896"/>
            <a:ext cx="8473440" cy="416416"/>
          </a:xfrm>
          <a:prstGeom prst="roundRect">
            <a:avLst>
              <a:gd name="adj" fmla="val 6108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04014" y="1941920"/>
            <a:ext cx="623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홈</a:t>
            </a:r>
            <a:endParaRPr lang="ko-KR" altLang="en-US" sz="1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04014" y="2694262"/>
            <a:ext cx="552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정보</a:t>
            </a:r>
            <a:endParaRPr lang="ko-KR" altLang="en-US" sz="1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09094" y="3899951"/>
            <a:ext cx="912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커뮤니티</a:t>
            </a:r>
            <a:endParaRPr lang="ko-KR" altLang="en-US" sz="1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7765" y="3100575"/>
            <a:ext cx="1139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bg2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팁과 노하우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7765" y="3474171"/>
            <a:ext cx="1139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bg2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공략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7765" y="4232863"/>
            <a:ext cx="1139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bg2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방탈출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17765" y="4606503"/>
            <a:ext cx="1139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>
                <a:solidFill>
                  <a:schemeClr val="bg2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마피아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17765" y="4980143"/>
            <a:ext cx="1139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>
                <a:solidFill>
                  <a:schemeClr val="bg2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링피트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17765" y="5353783"/>
            <a:ext cx="1139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bg2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리듬게임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17765" y="2314236"/>
            <a:ext cx="1139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bg2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전체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321134" y="1893878"/>
            <a:ext cx="2865120" cy="37583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323010" y="2652186"/>
            <a:ext cx="2865120" cy="37583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321134" y="3848111"/>
            <a:ext cx="2865120" cy="37583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371934" y="1347131"/>
            <a:ext cx="2716706" cy="379139"/>
          </a:xfrm>
          <a:prstGeom prst="roundRect">
            <a:avLst>
              <a:gd name="adj" fmla="val 17931"/>
            </a:avLst>
          </a:prstGeom>
          <a:solidFill>
            <a:srgbClr val="0099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게임하러 가기</a:t>
            </a:r>
            <a:endParaRPr lang="ko-KR" altLang="en-US" sz="1600" dirty="0">
              <a:solidFill>
                <a:schemeClr val="bg1"/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515360" y="1279687"/>
            <a:ext cx="1139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전체</a:t>
            </a:r>
            <a:endParaRPr lang="ko-KR" altLang="en-US" b="1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700016" y="1768218"/>
            <a:ext cx="680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인기</a:t>
            </a:r>
            <a:endParaRPr lang="ko-KR" altLang="en-US" sz="14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492496" y="1768218"/>
            <a:ext cx="680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최신</a:t>
            </a:r>
            <a:endParaRPr lang="ko-KR" altLang="en-US" sz="14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284976" y="1768424"/>
            <a:ext cx="1046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Top 100</a:t>
            </a:r>
            <a:endParaRPr lang="ko-KR" altLang="en-US" sz="14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6757944" y="1736773"/>
            <a:ext cx="1236433" cy="379139"/>
          </a:xfrm>
          <a:prstGeom prst="roundRect">
            <a:avLst>
              <a:gd name="adj" fmla="val 17931"/>
            </a:avLst>
          </a:prstGeom>
          <a:solidFill>
            <a:srgbClr val="0099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검색조건</a:t>
            </a:r>
            <a:endParaRPr lang="ko-KR" altLang="en-US" sz="1600" dirty="0">
              <a:solidFill>
                <a:schemeClr val="bg1"/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8191598" y="1736773"/>
            <a:ext cx="2716706" cy="379139"/>
          </a:xfrm>
          <a:prstGeom prst="roundRect">
            <a:avLst>
              <a:gd name="adj" fmla="val 17931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게임하러 가기</a:t>
            </a:r>
            <a:endParaRPr lang="ko-KR" altLang="en-US" sz="1600" dirty="0">
              <a:solidFill>
                <a:schemeClr val="bg1"/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11020064" y="1736773"/>
            <a:ext cx="605419" cy="379139"/>
          </a:xfrm>
          <a:prstGeom prst="roundRect">
            <a:avLst>
              <a:gd name="adj" fmla="val 17931"/>
            </a:avLst>
          </a:prstGeom>
          <a:solidFill>
            <a:srgbClr val="0099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bg1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검색</a:t>
            </a:r>
            <a:endParaRPr lang="ko-KR" altLang="en-US" sz="1200" dirty="0">
              <a:solidFill>
                <a:schemeClr val="bg1"/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41" name="이등변 삼각형 40"/>
          <p:cNvSpPr/>
          <p:nvPr/>
        </p:nvSpPr>
        <p:spPr>
          <a:xfrm rot="10800000">
            <a:off x="7745786" y="1855317"/>
            <a:ext cx="180425" cy="151652"/>
          </a:xfrm>
          <a:prstGeom prst="triangle">
            <a:avLst/>
          </a:prstGeom>
          <a:solidFill>
            <a:schemeClr val="bg1"/>
          </a:solidFill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3586480" y="1717040"/>
            <a:ext cx="701040" cy="398872"/>
          </a:xfrm>
          <a:prstGeom prst="roundRect">
            <a:avLst/>
          </a:prstGeom>
          <a:noFill/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4420462" y="1717040"/>
            <a:ext cx="701040" cy="398872"/>
          </a:xfrm>
          <a:prstGeom prst="roundRect">
            <a:avLst/>
          </a:prstGeom>
          <a:noFill/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5264656" y="1717040"/>
            <a:ext cx="824368" cy="398872"/>
          </a:xfrm>
          <a:prstGeom prst="roundRect">
            <a:avLst/>
          </a:prstGeom>
          <a:noFill/>
          <a:ln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/>
          <p:cNvGrpSpPr/>
          <p:nvPr/>
        </p:nvGrpSpPr>
        <p:grpSpPr>
          <a:xfrm>
            <a:off x="3302000" y="2641600"/>
            <a:ext cx="8473440" cy="843280"/>
            <a:chOff x="3302000" y="2641600"/>
            <a:chExt cx="8473440" cy="843280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3302000" y="2641600"/>
              <a:ext cx="8473440" cy="843280"/>
            </a:xfrm>
            <a:prstGeom prst="roundRect">
              <a:avLst>
                <a:gd name="adj" fmla="val 6108"/>
              </a:avLst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5388008" y="2851427"/>
              <a:ext cx="17722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타이틀</a:t>
              </a:r>
              <a:r>
                <a:rPr lang="en-US" altLang="ko-KR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[</a:t>
              </a:r>
              <a:r>
                <a:rPr lang="ko-KR" altLang="en-US" sz="1600" dirty="0" err="1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댓글수</a:t>
              </a:r>
              <a:r>
                <a:rPr lang="en-US" altLang="ko-KR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]</a:t>
              </a:r>
              <a:endParaRPr lang="ko-KR" altLang="en-US" sz="1600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0544819" y="2776076"/>
              <a:ext cx="9555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작성날짜</a:t>
              </a:r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    </a:t>
              </a:r>
              <a:endParaRPr lang="en-US" altLang="ko-KR" sz="16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  <a:p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작성자</a:t>
              </a:r>
              <a:endParaRPr lang="ko-KR" altLang="en-US" sz="1600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4325373" y="3057519"/>
              <a:ext cx="69602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dirty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조회수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192901" y="2753360"/>
              <a:ext cx="88838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dirty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카테고리</a:t>
              </a: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3375499" y="2813848"/>
              <a:ext cx="70564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게시물</a:t>
              </a:r>
              <a:endParaRPr lang="en-US" altLang="ko-KR" sz="16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  <a:p>
              <a:pPr algn="ctr"/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번호</a:t>
              </a:r>
              <a:endParaRPr lang="ko-KR" altLang="en-US" sz="1600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cxnSp>
          <p:nvCxnSpPr>
            <p:cNvPr id="27" name="직선 화살표 연결선 26"/>
            <p:cNvCxnSpPr/>
            <p:nvPr/>
          </p:nvCxnSpPr>
          <p:spPr>
            <a:xfrm>
              <a:off x="4085316" y="2739323"/>
              <a:ext cx="0" cy="647865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화살표 연결선 46"/>
            <p:cNvCxnSpPr/>
            <p:nvPr/>
          </p:nvCxnSpPr>
          <p:spPr>
            <a:xfrm>
              <a:off x="5173216" y="2753360"/>
              <a:ext cx="0" cy="647865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화살표 연결선 47"/>
            <p:cNvCxnSpPr/>
            <p:nvPr/>
          </p:nvCxnSpPr>
          <p:spPr>
            <a:xfrm>
              <a:off x="10480254" y="2726327"/>
              <a:ext cx="0" cy="647865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그룹 48"/>
          <p:cNvGrpSpPr/>
          <p:nvPr/>
        </p:nvGrpSpPr>
        <p:grpSpPr>
          <a:xfrm>
            <a:off x="3308856" y="3506272"/>
            <a:ext cx="8473440" cy="843280"/>
            <a:chOff x="3302000" y="2641600"/>
            <a:chExt cx="8473440" cy="843280"/>
          </a:xfrm>
        </p:grpSpPr>
        <p:sp>
          <p:nvSpPr>
            <p:cNvPr id="50" name="모서리가 둥근 직사각형 49"/>
            <p:cNvSpPr/>
            <p:nvPr/>
          </p:nvSpPr>
          <p:spPr>
            <a:xfrm>
              <a:off x="3302000" y="2641600"/>
              <a:ext cx="8473440" cy="843280"/>
            </a:xfrm>
            <a:prstGeom prst="roundRect">
              <a:avLst>
                <a:gd name="adj" fmla="val 6108"/>
              </a:avLst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388008" y="2851427"/>
              <a:ext cx="17722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타이틀</a:t>
              </a:r>
              <a:r>
                <a:rPr lang="en-US" altLang="ko-KR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[</a:t>
              </a:r>
              <a:r>
                <a:rPr lang="ko-KR" altLang="en-US" sz="1600" dirty="0" err="1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댓글수</a:t>
              </a:r>
              <a:r>
                <a:rPr lang="en-US" altLang="ko-KR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]</a:t>
              </a:r>
              <a:endParaRPr lang="ko-KR" altLang="en-US" sz="1600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0544819" y="2776076"/>
              <a:ext cx="9555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작성날짜</a:t>
              </a:r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    </a:t>
              </a:r>
              <a:endParaRPr lang="en-US" altLang="ko-KR" sz="16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  <a:p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작성자</a:t>
              </a:r>
              <a:endParaRPr lang="ko-KR" altLang="en-US" sz="1600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4325373" y="3057519"/>
              <a:ext cx="69602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dirty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조회수</a:t>
              </a: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4192901" y="2753360"/>
              <a:ext cx="88838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dirty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카테고리</a:t>
              </a: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3375499" y="2813848"/>
              <a:ext cx="70564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게시물</a:t>
              </a:r>
              <a:endParaRPr lang="en-US" altLang="ko-KR" sz="16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  <a:p>
              <a:pPr algn="ctr"/>
              <a:r>
                <a:rPr lang="ko-KR" altLang="en-US" sz="1600" dirty="0" smtClean="0"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번호</a:t>
              </a:r>
              <a:endParaRPr lang="ko-KR" altLang="en-US" sz="1600" dirty="0"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cxnSp>
          <p:nvCxnSpPr>
            <p:cNvPr id="56" name="직선 화살표 연결선 55"/>
            <p:cNvCxnSpPr/>
            <p:nvPr/>
          </p:nvCxnSpPr>
          <p:spPr>
            <a:xfrm>
              <a:off x="4085316" y="2739323"/>
              <a:ext cx="0" cy="647865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화살표 연결선 56"/>
            <p:cNvCxnSpPr/>
            <p:nvPr/>
          </p:nvCxnSpPr>
          <p:spPr>
            <a:xfrm>
              <a:off x="5173216" y="2753360"/>
              <a:ext cx="0" cy="647865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화살표 연결선 57"/>
            <p:cNvCxnSpPr/>
            <p:nvPr/>
          </p:nvCxnSpPr>
          <p:spPr>
            <a:xfrm>
              <a:off x="10480254" y="2726327"/>
              <a:ext cx="0" cy="647865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61" name="그룹 60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62" name="모서리가 둥근 직사각형 61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63" name="그림 6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602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대충 필요한 것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게임 화면</a:t>
            </a:r>
            <a:endParaRPr lang="en-US" altLang="ko-KR" dirty="0" smtClean="0"/>
          </a:p>
          <a:p>
            <a:r>
              <a:rPr lang="ko-KR" altLang="en-US" dirty="0" smtClean="0"/>
              <a:t>설정 화면</a:t>
            </a:r>
            <a:endParaRPr lang="en-US" altLang="ko-KR" dirty="0" smtClean="0"/>
          </a:p>
          <a:p>
            <a:r>
              <a:rPr lang="ko-KR" altLang="en-US" dirty="0" smtClean="0"/>
              <a:t>대부분 상세 화면</a:t>
            </a:r>
            <a:endParaRPr lang="en-US" altLang="ko-KR" dirty="0" smtClean="0"/>
          </a:p>
          <a:p>
            <a:r>
              <a:rPr lang="ko-KR" altLang="en-US" dirty="0" smtClean="0"/>
              <a:t>게임 시나리오</a:t>
            </a:r>
            <a:endParaRPr lang="en-US" altLang="ko-KR" dirty="0" smtClean="0"/>
          </a:p>
          <a:p>
            <a:r>
              <a:rPr lang="ko-KR" altLang="en-US" dirty="0" smtClean="0"/>
              <a:t>시스템 구조도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75760" y="2458720"/>
            <a:ext cx="428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일단 끝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688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9715500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로그인 직후 설명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58410" y="937035"/>
            <a:ext cx="9352344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방구석 </a:t>
            </a:r>
            <a:r>
              <a:rPr lang="ko-KR" altLang="en-US" b="1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챌린지</a:t>
            </a:r>
            <a:r>
              <a:rPr lang="ko-KR" altLang="en-US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는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코로나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19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 인해 방구석에 갇혀있는 여러분을 위한 웹 기반 종합 게임 서비스 입니다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endParaRPr lang="en-US" altLang="ko-KR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endParaRPr lang="en-US" altLang="ko-KR" b="1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r>
              <a:rPr lang="ko-KR" altLang="en-US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게임 목록</a:t>
            </a:r>
            <a:endParaRPr lang="en-US" altLang="ko-KR" b="1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endParaRPr lang="en-US" altLang="ko-KR" sz="1600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r>
              <a:rPr lang="en-US" altLang="ko-KR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1. </a:t>
            </a:r>
            <a:r>
              <a:rPr lang="ko-KR" altLang="en-US" sz="1600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피트몬</a:t>
            </a:r>
            <a:endParaRPr lang="en-US" altLang="ko-KR" sz="1600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방에만 있다고 운동을 게을리 할 수는 없죠</a:t>
            </a:r>
            <a:r>
              <a:rPr lang="en-US" altLang="ko-KR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  <a:endParaRPr lang="en-US" altLang="ko-KR" sz="16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캠을 이용하여 모션 인식을 통해 진행할 수 있는 운동 게임</a:t>
            </a:r>
            <a:endParaRPr lang="en-US" altLang="ko-KR" sz="1600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r>
              <a:rPr lang="en-US" altLang="ko-KR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2. </a:t>
            </a:r>
            <a:r>
              <a:rPr lang="ko-KR" altLang="en-US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리듬게임</a:t>
            </a:r>
            <a:endParaRPr lang="en-US" altLang="ko-KR" sz="1600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음악만이 국가에서 허락한 유일한 마약</a:t>
            </a:r>
            <a:r>
              <a:rPr lang="en-US" altLang="ko-KR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...</a:t>
            </a:r>
            <a:r>
              <a:rPr lang="ko-KR" altLang="en-US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☆</a:t>
            </a:r>
            <a:endParaRPr lang="en-US" altLang="ko-KR" sz="1600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캠을 이용하여 모션 인식을 통해 즐기는 리듬게임</a:t>
            </a:r>
            <a:endParaRPr lang="en-US" altLang="ko-KR" sz="1600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r>
              <a:rPr lang="en-US" altLang="ko-KR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3. </a:t>
            </a:r>
            <a:r>
              <a:rPr lang="ko-KR" altLang="en-US" sz="1600" dirty="0" err="1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방탈출</a:t>
            </a:r>
            <a:endParaRPr lang="en-US" altLang="ko-KR" sz="16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싸피</a:t>
            </a:r>
            <a:r>
              <a:rPr lang="ko-KR" altLang="en-US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마렵지 않나요</a:t>
            </a:r>
            <a:r>
              <a:rPr lang="en-US" altLang="ko-KR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..? </a:t>
            </a:r>
            <a:r>
              <a:rPr lang="ko-KR" altLang="en-US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이제 방에서 탈출 </a:t>
            </a: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해봅시다</a:t>
            </a:r>
            <a:r>
              <a:rPr lang="en-US" altLang="ko-KR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텍스트 선택지를 통한 멀티 엔딩 </a:t>
            </a:r>
            <a:r>
              <a:rPr lang="ko-KR" altLang="en-US" sz="1600" dirty="0" err="1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방탈출</a:t>
            </a: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게임</a:t>
            </a:r>
            <a:endParaRPr lang="en-US" altLang="ko-KR" sz="16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r>
              <a:rPr lang="en-US" altLang="ko-KR" sz="1600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4. </a:t>
            </a: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마피아</a:t>
            </a:r>
            <a:endParaRPr lang="en-US" altLang="ko-KR" sz="16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사회는 </a:t>
            </a:r>
            <a:r>
              <a:rPr lang="ko-KR" altLang="en-US" sz="1600" dirty="0" err="1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봐드릴게요</a:t>
            </a:r>
            <a:r>
              <a:rPr lang="en-US" altLang="ko-KR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 </a:t>
            </a: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당신은 마피아</a:t>
            </a:r>
            <a:r>
              <a:rPr lang="en-US" altLang="ko-KR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경찰</a:t>
            </a:r>
            <a:r>
              <a:rPr lang="en-US" altLang="ko-KR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의사</a:t>
            </a:r>
            <a:r>
              <a:rPr lang="en-US" altLang="ko-KR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시민 중 한명이 되어주세요</a:t>
            </a:r>
            <a:r>
              <a:rPr lang="en-US" altLang="ko-KR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실시간 화상채팅을 통한 마피아 게임</a:t>
            </a:r>
            <a:endParaRPr lang="en-US" altLang="ko-KR" sz="160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endParaRPr lang="en-US" altLang="ko-KR" dirty="0" smtClean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준비 되셨다면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키를 눌러주세요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18016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3267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로그인 후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설정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3584000" y="1327097"/>
            <a:ext cx="2304000" cy="2124000"/>
            <a:chOff x="232679" y="2698737"/>
            <a:chExt cx="2989384" cy="3171463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232679" y="2698737"/>
              <a:ext cx="2989384" cy="3171463"/>
            </a:xfrm>
            <a:prstGeom prst="roundRect">
              <a:avLst>
                <a:gd name="adj" fmla="val 754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201" y="3023569"/>
              <a:ext cx="2274779" cy="2274779"/>
            </a:xfrm>
            <a:prstGeom prst="rect">
              <a:avLst/>
            </a:prstGeom>
            <a:effectLst>
              <a:glow rad="635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5" name="직사각형 14"/>
            <p:cNvSpPr/>
            <p:nvPr/>
          </p:nvSpPr>
          <p:spPr>
            <a:xfrm>
              <a:off x="938031" y="5131003"/>
              <a:ext cx="1575119" cy="6893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/>
                  </a:solidFill>
                  <a:effectLst>
                    <a:glow rad="101600">
                      <a:schemeClr val="bg2">
                        <a:lumMod val="75000"/>
                        <a:alpha val="40000"/>
                      </a:schemeClr>
                    </a:glow>
                  </a:effectLst>
                  <a:latin typeface="경기천년제목M Medium" panose="02020603020101020101" pitchFamily="18" charset="-127"/>
                  <a:ea typeface="경기천년제목M Medium" panose="02020603020101020101" pitchFamily="18" charset="-127"/>
                </a:rPr>
                <a:t>GAMES</a:t>
              </a:r>
              <a:endParaRPr lang="ko-KR" altLang="en-US" sz="2400" dirty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6096000" y="1327097"/>
            <a:ext cx="2304000" cy="2124000"/>
            <a:chOff x="4565368" y="1862606"/>
            <a:chExt cx="2989384" cy="3171463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4565368" y="1862606"/>
              <a:ext cx="2989384" cy="3171463"/>
            </a:xfrm>
            <a:prstGeom prst="roundRect">
              <a:avLst>
                <a:gd name="adj" fmla="val 9314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0769" y="2365186"/>
              <a:ext cx="1919283" cy="1919283"/>
            </a:xfrm>
            <a:prstGeom prst="rect">
              <a:avLst/>
            </a:prstGeom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</p:spPr>
        </p:pic>
        <p:sp>
          <p:nvSpPr>
            <p:cNvPr id="38" name="직사각형 37"/>
            <p:cNvSpPr/>
            <p:nvPr/>
          </p:nvSpPr>
          <p:spPr>
            <a:xfrm>
              <a:off x="4691742" y="4294873"/>
              <a:ext cx="2673032" cy="689338"/>
            </a:xfrm>
            <a:prstGeom prst="rect">
              <a:avLst/>
            </a:prstGeom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none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ko-KR" altLang="ko-KR" sz="2400" b="0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경기천년제목M Medium" panose="02020603020101020101" pitchFamily="18" charset="-127"/>
                  <a:ea typeface="경기천년제목M Medium" panose="02020603020101020101" pitchFamily="18" charset="-127"/>
                </a:rPr>
                <a:t>Achievement</a:t>
              </a:r>
              <a:r>
                <a:rPr kumimoji="0" lang="ko-KR" altLang="ko-KR" sz="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경기천년제목M Medium" panose="02020603020101020101" pitchFamily="18" charset="-127"/>
                  <a:ea typeface="경기천년제목M Medium" panose="02020603020101020101" pitchFamily="18" charset="-127"/>
                </a:rPr>
                <a:t> </a:t>
              </a:r>
              <a:endParaRPr kumimoji="0" lang="ko-KR" altLang="ko-KR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endParaRPr>
            </a:p>
          </p:txBody>
        </p:sp>
      </p:grpSp>
      <p:sp>
        <p:nvSpPr>
          <p:cNvPr id="20" name="모서리가 둥근 직사각형 19"/>
          <p:cNvSpPr/>
          <p:nvPr/>
        </p:nvSpPr>
        <p:spPr>
          <a:xfrm>
            <a:off x="3593847" y="3612360"/>
            <a:ext cx="2304000" cy="2124000"/>
          </a:xfrm>
          <a:prstGeom prst="roundRect">
            <a:avLst>
              <a:gd name="adj" fmla="val 8726"/>
            </a:avLst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9" name="직사각형 38"/>
          <p:cNvSpPr/>
          <p:nvPr/>
        </p:nvSpPr>
        <p:spPr>
          <a:xfrm>
            <a:off x="3856277" y="5241304"/>
            <a:ext cx="1779141" cy="461665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none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 dirty="0" smtClean="0">
                <a:solidFill>
                  <a:schemeClr val="bg1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Community</a:t>
            </a:r>
            <a:endParaRPr kumimoji="0" lang="ko-KR" altLang="ko-KR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6096000" y="3612360"/>
            <a:ext cx="2304000" cy="2124000"/>
            <a:chOff x="7681126" y="1862606"/>
            <a:chExt cx="2989384" cy="3171463"/>
          </a:xfrm>
        </p:grpSpPr>
        <p:sp>
          <p:nvSpPr>
            <p:cNvPr id="24" name="모서리가 둥근 직사각형 23"/>
            <p:cNvSpPr/>
            <p:nvPr/>
          </p:nvSpPr>
          <p:spPr>
            <a:xfrm>
              <a:off x="7681126" y="1862606"/>
              <a:ext cx="2989384" cy="3171463"/>
            </a:xfrm>
            <a:prstGeom prst="roundRect">
              <a:avLst>
                <a:gd name="adj" fmla="val 8726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75854" y="2317703"/>
              <a:ext cx="2005740" cy="2005740"/>
            </a:xfrm>
            <a:prstGeom prst="rect">
              <a:avLst/>
            </a:prstGeom>
          </p:spPr>
        </p:pic>
        <p:sp>
          <p:nvSpPr>
            <p:cNvPr id="27" name="직사각형 26"/>
            <p:cNvSpPr/>
            <p:nvPr/>
          </p:nvSpPr>
          <p:spPr>
            <a:xfrm>
              <a:off x="8391233" y="4294873"/>
              <a:ext cx="1596166" cy="689338"/>
            </a:xfrm>
            <a:prstGeom prst="rect">
              <a:avLst/>
            </a:prstGeom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none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ko-KR" sz="24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경기천년제목M Medium" panose="02020603020101020101" pitchFamily="18" charset="-127"/>
                  <a:ea typeface="경기천년제목M Medium" panose="02020603020101020101" pitchFamily="18" charset="-127"/>
                </a:rPr>
                <a:t>Setting</a:t>
              </a:r>
              <a:endParaRPr kumimoji="0" lang="ko-KR" altLang="ko-KR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endParaRPr>
            </a:p>
          </p:txBody>
        </p:sp>
      </p:grpSp>
      <p:pic>
        <p:nvPicPr>
          <p:cNvPr id="28" name="그림 2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056" y="3925286"/>
            <a:ext cx="1369947" cy="1369947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94607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갈매기형 수장 34"/>
          <p:cNvSpPr/>
          <p:nvPr/>
        </p:nvSpPr>
        <p:spPr>
          <a:xfrm flipH="1">
            <a:off x="223123" y="3289649"/>
            <a:ext cx="359201" cy="668889"/>
          </a:xfrm>
          <a:prstGeom prst="chevron">
            <a:avLst>
              <a:gd name="adj" fmla="val 6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게임 선택 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6201194" y="1624991"/>
            <a:ext cx="4221571" cy="3269785"/>
          </a:xfrm>
          <a:prstGeom prst="roundRect">
            <a:avLst>
              <a:gd name="adj" fmla="val 4965"/>
            </a:avLst>
          </a:prstGeom>
          <a:blipFill dpi="0" rotWithShape="1">
            <a:blip r:embed="rId2"/>
            <a:srcRect/>
            <a:stretch>
              <a:fillRect l="-19000" t="-45" r="-44000" b="-102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모서리가 둥근 직사각형 52"/>
          <p:cNvSpPr/>
          <p:nvPr/>
        </p:nvSpPr>
        <p:spPr>
          <a:xfrm>
            <a:off x="6188317" y="1624991"/>
            <a:ext cx="4234447" cy="3343249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모서리가 둥근 직사각형 68"/>
          <p:cNvSpPr/>
          <p:nvPr/>
        </p:nvSpPr>
        <p:spPr>
          <a:xfrm>
            <a:off x="912739" y="1624993"/>
            <a:ext cx="2600526" cy="2131532"/>
          </a:xfrm>
          <a:prstGeom prst="roundRect">
            <a:avLst>
              <a:gd name="adj" fmla="val 5326"/>
            </a:avLst>
          </a:prstGeom>
          <a:blipFill>
            <a:blip r:embed="rId3"/>
            <a:srcRect/>
            <a:stretch>
              <a:fillRect l="-1777" t="-758" r="-1777" b="-120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모서리가 둥근 직사각형 69"/>
          <p:cNvSpPr/>
          <p:nvPr/>
        </p:nvSpPr>
        <p:spPr>
          <a:xfrm>
            <a:off x="917073" y="1634438"/>
            <a:ext cx="2582235" cy="2122087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양쪽 모서리가 둥근 사각형 57"/>
          <p:cNvSpPr/>
          <p:nvPr/>
        </p:nvSpPr>
        <p:spPr>
          <a:xfrm flipV="1">
            <a:off x="917072" y="3674696"/>
            <a:ext cx="2574473" cy="458994"/>
          </a:xfrm>
          <a:prstGeom prst="round2Same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직사각형 58"/>
          <p:cNvSpPr/>
          <p:nvPr/>
        </p:nvSpPr>
        <p:spPr>
          <a:xfrm>
            <a:off x="1804198" y="3707786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방탈출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3583900" y="1624991"/>
            <a:ext cx="2590079" cy="2532510"/>
            <a:chOff x="5210370" y="1624992"/>
            <a:chExt cx="2590079" cy="2532510"/>
          </a:xfrm>
        </p:grpSpPr>
        <p:sp>
          <p:nvSpPr>
            <p:cNvPr id="32" name="모서리가 둥근 직사각형 31"/>
            <p:cNvSpPr/>
            <p:nvPr/>
          </p:nvSpPr>
          <p:spPr>
            <a:xfrm>
              <a:off x="5210370" y="1624992"/>
              <a:ext cx="2582235" cy="2122087"/>
            </a:xfrm>
            <a:prstGeom prst="roundRect">
              <a:avLst>
                <a:gd name="adj" fmla="val 5923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colorTemperature colorTemp="62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6463" t="-45" r="-53863" b="-10223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5210370" y="1624992"/>
              <a:ext cx="2582235" cy="2122087"/>
            </a:xfrm>
            <a:prstGeom prst="roundRect">
              <a:avLst>
                <a:gd name="adj" fmla="val 4965"/>
              </a:avLst>
            </a:prstGeom>
            <a:gradFill flip="none" rotWithShape="1">
              <a:gsLst>
                <a:gs pos="0">
                  <a:schemeClr val="bg1">
                    <a:lumMod val="50000"/>
                    <a:alpha val="15000"/>
                  </a:schemeClr>
                </a:gs>
                <a:gs pos="46000">
                  <a:schemeClr val="tx1">
                    <a:lumMod val="95000"/>
                    <a:lumOff val="5000"/>
                    <a:alpha val="15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양쪽 모서리가 둥근 사각형 36"/>
            <p:cNvSpPr/>
            <p:nvPr/>
          </p:nvSpPr>
          <p:spPr>
            <a:xfrm flipV="1">
              <a:off x="5237585" y="3707787"/>
              <a:ext cx="2562864" cy="449715"/>
            </a:xfrm>
            <a:prstGeom prst="round2Same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6125320" y="3747978"/>
              <a:ext cx="7873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마피아</a:t>
              </a:r>
              <a:endParaRPr lang="ko-KR" altLang="en-US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</p:grpSp>
      <p:sp>
        <p:nvSpPr>
          <p:cNvPr id="39" name="양쪽 모서리가 둥근 사각형 38"/>
          <p:cNvSpPr/>
          <p:nvPr/>
        </p:nvSpPr>
        <p:spPr>
          <a:xfrm flipV="1">
            <a:off x="6173979" y="4439680"/>
            <a:ext cx="4249854" cy="548656"/>
          </a:xfrm>
          <a:prstGeom prst="round2Same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/>
          <p:cNvSpPr/>
          <p:nvPr/>
        </p:nvSpPr>
        <p:spPr>
          <a:xfrm>
            <a:off x="7921239" y="4530022"/>
            <a:ext cx="755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피트몬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50" name="모서리가 둥근 직사각형 49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51" name="그림 5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  <p:sp>
        <p:nvSpPr>
          <p:cNvPr id="57" name="모서리가 둥근 직사각형 56"/>
          <p:cNvSpPr/>
          <p:nvPr/>
        </p:nvSpPr>
        <p:spPr>
          <a:xfrm>
            <a:off x="10535023" y="1625950"/>
            <a:ext cx="1740552" cy="2122087"/>
          </a:xfrm>
          <a:prstGeom prst="roundRect">
            <a:avLst>
              <a:gd name="adj" fmla="val 4965"/>
            </a:avLst>
          </a:prstGeom>
          <a:blipFill dpi="0" rotWithShape="1">
            <a:blip r:embed="rId7">
              <a:alphaModFix amt="86000"/>
            </a:blip>
            <a:srcRect/>
            <a:stretch>
              <a:fillRect l="-1800" t="-11000" r="-63000" b="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모서리가 둥근 직사각형 60"/>
          <p:cNvSpPr/>
          <p:nvPr/>
        </p:nvSpPr>
        <p:spPr>
          <a:xfrm>
            <a:off x="10535022" y="1605795"/>
            <a:ext cx="1740552" cy="2122087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10537279" y="3289649"/>
            <a:ext cx="1763295" cy="867852"/>
            <a:chOff x="10537279" y="3289649"/>
            <a:chExt cx="1763295" cy="867852"/>
          </a:xfrm>
        </p:grpSpPr>
        <p:sp>
          <p:nvSpPr>
            <p:cNvPr id="34" name="갈매기형 수장 33"/>
            <p:cNvSpPr/>
            <p:nvPr/>
          </p:nvSpPr>
          <p:spPr>
            <a:xfrm>
              <a:off x="11597447" y="3289649"/>
              <a:ext cx="359201" cy="668889"/>
            </a:xfrm>
            <a:prstGeom prst="chevron">
              <a:avLst>
                <a:gd name="adj" fmla="val 6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7" name="양쪽 모서리가 둥근 사각형 66"/>
            <p:cNvSpPr/>
            <p:nvPr/>
          </p:nvSpPr>
          <p:spPr>
            <a:xfrm flipV="1">
              <a:off x="10537279" y="3707786"/>
              <a:ext cx="1763295" cy="449715"/>
            </a:xfrm>
            <a:prstGeom prst="round2Same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11272097" y="3747978"/>
              <a:ext cx="9637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리듬게임</a:t>
              </a:r>
              <a:endParaRPr lang="ko-KR" altLang="en-US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sp>
          <p:nvSpPr>
            <p:cNvPr id="55" name="갈매기형 수장 54"/>
            <p:cNvSpPr/>
            <p:nvPr/>
          </p:nvSpPr>
          <p:spPr>
            <a:xfrm>
              <a:off x="11597447" y="3289649"/>
              <a:ext cx="359201" cy="668889"/>
            </a:xfrm>
            <a:prstGeom prst="chevron">
              <a:avLst>
                <a:gd name="adj" fmla="val 6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1432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모서리가 둥근 직사각형 26"/>
          <p:cNvSpPr/>
          <p:nvPr/>
        </p:nvSpPr>
        <p:spPr>
          <a:xfrm>
            <a:off x="657936" y="819675"/>
            <a:ext cx="10876129" cy="5375348"/>
          </a:xfrm>
          <a:prstGeom prst="roundRect">
            <a:avLst>
              <a:gd name="adj" fmla="val 6622"/>
            </a:avLst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C00000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다음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피트몬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게임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448695" y="-24092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5620656" y="4328551"/>
            <a:ext cx="56922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착지 시 발 앞부분이 먼저 닿도록 하고 무릎을 살짝 구부리며 앉기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점프 후 앉을 때 엉덩이가 너무 깊이 내려가지 않도록 주의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상체가 앞으로 쏠리지 않도록 배에 힘 주기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702" y="1793991"/>
            <a:ext cx="3168620" cy="4224826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5620656" y="3924145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주의</a:t>
            </a:r>
            <a:endParaRPr lang="en-US" altLang="ko-KR" dirty="0">
              <a:solidFill>
                <a:srgbClr val="C00000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1007067" y="1034816"/>
            <a:ext cx="3833818" cy="582969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점프 </a:t>
            </a:r>
            <a:r>
              <a:rPr lang="ko-KR" altLang="en-US" sz="2400" dirty="0" err="1" smtClean="0"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스쿼트</a:t>
            </a:r>
            <a:endParaRPr lang="ko-KR" altLang="en-US" sz="2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20656" y="1431534"/>
            <a:ext cx="5405055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다음 동작을 따라 해 봅시다</a:t>
            </a:r>
            <a:endParaRPr lang="en-US" altLang="ko-KR" sz="2000" b="1" dirty="0" smtClean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endParaRPr lang="en-US" altLang="ko-KR" dirty="0" smtClean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다리를 나란히 붙인 다음 무릎을 가볍게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굽히기</a:t>
            </a:r>
            <a:endParaRPr lang="en-US" altLang="ko-KR" b="1" dirty="0">
              <a:solidFill>
                <a:schemeClr val="bg1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다리를 벌리며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점프하기</a:t>
            </a:r>
            <a:endParaRPr lang="en-US" altLang="ko-KR" b="1" dirty="0">
              <a:solidFill>
                <a:schemeClr val="bg1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스쿼트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자세로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착지하며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앉기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점프하며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다리를 모으고 처음부터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반복하기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1007066" y="1617785"/>
            <a:ext cx="3833819" cy="4220307"/>
          </a:xfrm>
          <a:prstGeom prst="roundRect">
            <a:avLst>
              <a:gd name="adj" fmla="val 4671"/>
            </a:avLst>
          </a:prstGeom>
          <a:noFill/>
          <a:ln w="76200"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38" name="모서리가 둥근 직사각형 37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39" name="그림 3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92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모서리가 둥근 직사각형 40"/>
          <p:cNvSpPr/>
          <p:nvPr/>
        </p:nvSpPr>
        <p:spPr>
          <a:xfrm>
            <a:off x="147690" y="836819"/>
            <a:ext cx="8579378" cy="5375348"/>
          </a:xfrm>
          <a:prstGeom prst="roundRect">
            <a:avLst>
              <a:gd name="adj" fmla="val 6622"/>
            </a:avLst>
          </a:prstGeom>
          <a:blipFill dpi="0" rotWithShape="1">
            <a:blip r:embed="rId2">
              <a:alphaModFix amt="86000"/>
            </a:blip>
            <a:srcRect/>
            <a:stretch>
              <a:fillRect l="-1800" t="-11000" r="-1800" b="4000"/>
            </a:stretch>
          </a:blip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C00000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8985747" y="2636053"/>
            <a:ext cx="2988019" cy="3346696"/>
          </a:xfrm>
          <a:prstGeom prst="roundRect">
            <a:avLst>
              <a:gd name="adj" fmla="val 6622"/>
            </a:avLst>
          </a:prstGeom>
          <a:blipFill dpi="0" rotWithShape="1">
            <a:blip r:embed="rId3"/>
            <a:srcRect/>
            <a:stretch>
              <a:fillRect l="-11000" r="-11000" b="10000"/>
            </a:stretch>
          </a:blip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중지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피트몬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게임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26" name="양쪽 모서리가 둥근 사각형 25"/>
          <p:cNvSpPr/>
          <p:nvPr/>
        </p:nvSpPr>
        <p:spPr>
          <a:xfrm rot="10800000">
            <a:off x="8985745" y="5628684"/>
            <a:ext cx="2988019" cy="354064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9425355" y="5676564"/>
            <a:ext cx="220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SSAFY </a:t>
            </a:r>
            <a:r>
              <a:rPr lang="ko-KR" altLang="en-US" sz="1600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님 </a:t>
            </a:r>
            <a:r>
              <a:rPr lang="ko-KR" altLang="en-US" sz="1600" b="1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캠화면</a:t>
            </a:r>
            <a:endParaRPr lang="ko-KR" altLang="en-US" sz="1600" b="1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99609">
                        <a14:foregroundMark x1="99609" y1="25586" x2="99609" y2="25586"/>
                        <a14:backgroundMark x1="23242" y1="30859" x2="23242" y2="30859"/>
                        <a14:backgroundMark x1="33203" y1="31445" x2="33203" y2="31445"/>
                        <a14:backgroundMark x1="35938" y1="42578" x2="35938" y2="42578"/>
                        <a14:backgroundMark x1="36719" y1="56055" x2="36719" y2="56055"/>
                        <a14:backgroundMark x1="63086" y1="56250" x2="63086" y2="56250"/>
                        <a14:backgroundMark x1="63086" y1="42383" x2="63086" y2="42383"/>
                        <a14:backgroundMark x1="65039" y1="31836" x2="65039" y2="31836"/>
                        <a14:backgroundMark x1="68164" y1="22461" x2="68164" y2="22461"/>
                        <a14:backgroundMark x1="30859" y1="23047" x2="30859" y2="23047"/>
                        <a14:backgroundMark x1="80078" y1="57813" x2="80078" y2="57813"/>
                        <a14:backgroundMark x1="74219" y1="71484" x2="74219" y2="71484"/>
                        <a14:backgroundMark x1="50195" y1="71680" x2="50195" y2="71680"/>
                        <a14:backgroundMark x1="27148" y1="71875" x2="27148" y2="71875"/>
                        <a14:backgroundMark x1="49219" y1="83203" x2="49219" y2="83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0691" y="2867583"/>
            <a:ext cx="2638129" cy="2638129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40" name="그림 3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  <p:sp>
        <p:nvSpPr>
          <p:cNvPr id="42" name="모서리가 둥근 직사각형 41"/>
          <p:cNvSpPr/>
          <p:nvPr/>
        </p:nvSpPr>
        <p:spPr>
          <a:xfrm>
            <a:off x="8985747" y="824042"/>
            <a:ext cx="2988019" cy="1689039"/>
          </a:xfrm>
          <a:prstGeom prst="roundRect">
            <a:avLst>
              <a:gd name="adj" fmla="val 6622"/>
            </a:avLst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232" y="3365582"/>
            <a:ext cx="1794528" cy="1794528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3832506" y="2867583"/>
            <a:ext cx="1567979" cy="1567979"/>
          </a:xfrm>
          <a:prstGeom prst="ellipse">
            <a:avLst/>
          </a:prstGeom>
          <a:noFill/>
          <a:ln w="7620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113559" y="5634187"/>
            <a:ext cx="8613509" cy="577979"/>
          </a:xfrm>
          <a:prstGeom prst="roundRect">
            <a:avLst>
              <a:gd name="adj" fmla="val 6622"/>
            </a:avLst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스쿼트로</a:t>
            </a:r>
            <a:r>
              <a:rPr lang="ko-KR" altLang="en-US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공격 시 </a:t>
            </a:r>
            <a:r>
              <a:rPr lang="ko-KR" altLang="en-US" dirty="0" err="1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데미지</a:t>
            </a:r>
            <a:r>
              <a:rPr lang="ko-KR" altLang="en-US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(</a:t>
            </a:r>
            <a:r>
              <a:rPr lang="en-US" altLang="ko-KR" dirty="0" smtClean="0">
                <a:solidFill>
                  <a:srgbClr val="FF0000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30 * </a:t>
            </a:r>
            <a:r>
              <a:rPr lang="ko-KR" altLang="en-US" dirty="0" smtClean="0">
                <a:solidFill>
                  <a:srgbClr val="FF0000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적중률</a:t>
            </a:r>
            <a:r>
              <a:rPr lang="en-US" altLang="ko-KR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4154215" y="3174721"/>
            <a:ext cx="924560" cy="150060"/>
            <a:chOff x="4154215" y="3136164"/>
            <a:chExt cx="924560" cy="188617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4154215" y="3136164"/>
              <a:ext cx="924560" cy="185502"/>
            </a:xfrm>
            <a:prstGeom prst="roundRect">
              <a:avLst/>
            </a:prstGeom>
            <a:solidFill>
              <a:srgbClr val="00F66F"/>
            </a:solidFill>
            <a:ln>
              <a:solidFill>
                <a:schemeClr val="tx1"/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/>
            <p:cNvCxnSpPr/>
            <p:nvPr/>
          </p:nvCxnSpPr>
          <p:spPr>
            <a:xfrm>
              <a:off x="4328160" y="3136164"/>
              <a:ext cx="0" cy="18550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/>
            <p:nvPr/>
          </p:nvCxnSpPr>
          <p:spPr>
            <a:xfrm>
              <a:off x="4480560" y="3136164"/>
              <a:ext cx="0" cy="18550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/>
            <p:nvPr/>
          </p:nvCxnSpPr>
          <p:spPr>
            <a:xfrm>
              <a:off x="4635500" y="3139279"/>
              <a:ext cx="0" cy="18550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/>
            <p:nvPr/>
          </p:nvCxnSpPr>
          <p:spPr>
            <a:xfrm>
              <a:off x="4787900" y="3139279"/>
              <a:ext cx="0" cy="18550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/>
            <p:nvPr/>
          </p:nvCxnSpPr>
          <p:spPr>
            <a:xfrm>
              <a:off x="4930140" y="3136164"/>
              <a:ext cx="0" cy="18550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4075677" y="2945303"/>
            <a:ext cx="1003098" cy="253916"/>
          </a:xfrm>
          <a:prstGeom prst="rect">
            <a:avLst/>
          </a:prstGeom>
          <a:noFill/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altLang="ko-KR" sz="1050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Lv. 6 </a:t>
            </a:r>
            <a:r>
              <a:rPr lang="ko-KR" altLang="en-US" sz="1050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괴물</a:t>
            </a:r>
            <a:r>
              <a:rPr lang="en-US" altLang="ko-KR" sz="1050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1</a:t>
            </a:r>
            <a:endParaRPr lang="ko-KR" altLang="en-US" sz="1050" b="1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320664" y="1097931"/>
            <a:ext cx="2318184" cy="255094"/>
          </a:xfrm>
          <a:prstGeom prst="roundRect">
            <a:avLst/>
          </a:prstGeom>
          <a:solidFill>
            <a:srgbClr val="009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현재 적중률</a:t>
            </a:r>
            <a:endParaRPr lang="ko-KR" altLang="en-US" sz="1400" b="1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9325635" y="1751197"/>
            <a:ext cx="2308242" cy="258474"/>
          </a:xfrm>
          <a:prstGeom prst="roundRect">
            <a:avLst/>
          </a:prstGeom>
          <a:solidFill>
            <a:srgbClr val="00206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스쿼트</a:t>
            </a:r>
            <a:r>
              <a:rPr lang="ko-KR" altLang="en-US" sz="1400" b="1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총 횟수</a:t>
            </a:r>
            <a:endParaRPr lang="ko-KR" altLang="en-US" sz="1400" b="1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195885" y="2080401"/>
            <a:ext cx="552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5</a:t>
            </a:r>
            <a:r>
              <a:rPr lang="ko-KR" altLang="en-US" sz="14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회</a:t>
            </a:r>
            <a:endParaRPr lang="ko-KR" altLang="en-US" sz="14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145645" y="1398640"/>
            <a:ext cx="6876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82.5%</a:t>
            </a:r>
            <a:endParaRPr lang="ko-KR" altLang="en-US" sz="14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032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모서리가 둥근 직사각형 68"/>
          <p:cNvSpPr/>
          <p:nvPr/>
        </p:nvSpPr>
        <p:spPr>
          <a:xfrm>
            <a:off x="-101600" y="1624991"/>
            <a:ext cx="2018126" cy="2131532"/>
          </a:xfrm>
          <a:prstGeom prst="roundRect">
            <a:avLst>
              <a:gd name="adj" fmla="val 5326"/>
            </a:avLst>
          </a:prstGeom>
          <a:blipFill>
            <a:blip r:embed="rId2"/>
            <a:srcRect/>
            <a:stretch>
              <a:fillRect l="-30273" t="-758" r="-1731" b="-120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모서리가 둥근 직사각형 69"/>
          <p:cNvSpPr/>
          <p:nvPr/>
        </p:nvSpPr>
        <p:spPr>
          <a:xfrm>
            <a:off x="-101600" y="1634436"/>
            <a:ext cx="2009095" cy="2122087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양쪽 모서리가 둥근 사각형 57"/>
          <p:cNvSpPr/>
          <p:nvPr/>
        </p:nvSpPr>
        <p:spPr>
          <a:xfrm flipV="1">
            <a:off x="-101600" y="3674694"/>
            <a:ext cx="2001332" cy="458994"/>
          </a:xfrm>
          <a:prstGeom prst="round2Same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직사각형 58"/>
          <p:cNvSpPr/>
          <p:nvPr/>
        </p:nvSpPr>
        <p:spPr>
          <a:xfrm>
            <a:off x="212385" y="3707784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방탈출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4" name="갈매기형 수장 33"/>
          <p:cNvSpPr/>
          <p:nvPr/>
        </p:nvSpPr>
        <p:spPr>
          <a:xfrm>
            <a:off x="11597447" y="3289649"/>
            <a:ext cx="359201" cy="668889"/>
          </a:xfrm>
          <a:prstGeom prst="chevron">
            <a:avLst>
              <a:gd name="adj" fmla="val 6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갈매기형 수장 34"/>
          <p:cNvSpPr/>
          <p:nvPr/>
        </p:nvSpPr>
        <p:spPr>
          <a:xfrm flipH="1">
            <a:off x="223123" y="3289649"/>
            <a:ext cx="359201" cy="668889"/>
          </a:xfrm>
          <a:prstGeom prst="chevron">
            <a:avLst>
              <a:gd name="adj" fmla="val 6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게임 선택 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55" name="갈매기형 수장 54"/>
          <p:cNvSpPr/>
          <p:nvPr/>
        </p:nvSpPr>
        <p:spPr>
          <a:xfrm>
            <a:off x="11597447" y="3289649"/>
            <a:ext cx="359201" cy="668889"/>
          </a:xfrm>
          <a:prstGeom prst="chevron">
            <a:avLst>
              <a:gd name="adj" fmla="val 6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728028" y="1624991"/>
            <a:ext cx="2582235" cy="2532511"/>
            <a:chOff x="7836427" y="1624991"/>
            <a:chExt cx="2582235" cy="2532511"/>
          </a:xfrm>
        </p:grpSpPr>
        <p:sp>
          <p:nvSpPr>
            <p:cNvPr id="52" name="모서리가 둥근 직사각형 51"/>
            <p:cNvSpPr/>
            <p:nvPr/>
          </p:nvSpPr>
          <p:spPr>
            <a:xfrm>
              <a:off x="7836427" y="1626640"/>
              <a:ext cx="2582235" cy="2122087"/>
            </a:xfrm>
            <a:prstGeom prst="roundRect">
              <a:avLst>
                <a:gd name="adj" fmla="val 4965"/>
              </a:avLst>
            </a:prstGeom>
            <a:blipFill dpi="0" rotWithShape="1">
              <a:blip r:embed="rId3"/>
              <a:srcRect/>
              <a:stretch>
                <a:fillRect l="-19000" t="-45" r="-44000" b="-10223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모서리가 둥근 직사각형 52"/>
            <p:cNvSpPr/>
            <p:nvPr/>
          </p:nvSpPr>
          <p:spPr>
            <a:xfrm>
              <a:off x="7836427" y="1624991"/>
              <a:ext cx="2582235" cy="2122087"/>
            </a:xfrm>
            <a:prstGeom prst="roundRect">
              <a:avLst>
                <a:gd name="adj" fmla="val 4965"/>
              </a:avLst>
            </a:prstGeom>
            <a:gradFill flip="none" rotWithShape="1">
              <a:gsLst>
                <a:gs pos="0">
                  <a:schemeClr val="bg1">
                    <a:lumMod val="50000"/>
                    <a:alpha val="15000"/>
                  </a:schemeClr>
                </a:gs>
                <a:gs pos="46000">
                  <a:schemeClr val="bg1">
                    <a:lumMod val="85000"/>
                    <a:alpha val="15000"/>
                  </a:schemeClr>
                </a:gs>
                <a:gs pos="100000">
                  <a:schemeClr val="bg1"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양쪽 모서리가 둥근 사각형 63"/>
            <p:cNvSpPr/>
            <p:nvPr/>
          </p:nvSpPr>
          <p:spPr>
            <a:xfrm flipV="1">
              <a:off x="7844271" y="3707787"/>
              <a:ext cx="2562864" cy="449715"/>
            </a:xfrm>
            <a:prstGeom prst="round2Same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8746432" y="3747978"/>
              <a:ext cx="75854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err="1" smtClean="0">
                  <a:solidFill>
                    <a:schemeClr val="bg1"/>
                  </a:solidFill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링피트</a:t>
              </a:r>
              <a:endParaRPr lang="ko-KR" altLang="en-US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2016093" y="1624991"/>
            <a:ext cx="2590079" cy="2532510"/>
            <a:chOff x="5210370" y="1624992"/>
            <a:chExt cx="2590079" cy="2532510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5210370" y="1624992"/>
              <a:ext cx="2582235" cy="2122087"/>
            </a:xfrm>
            <a:prstGeom prst="roundRect">
              <a:avLst>
                <a:gd name="adj" fmla="val 5923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colorTemperature colorTemp="62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6463" t="-45" r="-53863" b="-10223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모서리가 둥근 직사각형 30"/>
            <p:cNvSpPr/>
            <p:nvPr/>
          </p:nvSpPr>
          <p:spPr>
            <a:xfrm>
              <a:off x="5210370" y="1624992"/>
              <a:ext cx="2582235" cy="2122087"/>
            </a:xfrm>
            <a:prstGeom prst="roundRect">
              <a:avLst>
                <a:gd name="adj" fmla="val 4965"/>
              </a:avLst>
            </a:prstGeom>
            <a:gradFill flip="none" rotWithShape="1">
              <a:gsLst>
                <a:gs pos="0">
                  <a:schemeClr val="bg1">
                    <a:lumMod val="50000"/>
                    <a:alpha val="15000"/>
                  </a:schemeClr>
                </a:gs>
                <a:gs pos="46000">
                  <a:schemeClr val="tx1">
                    <a:lumMod val="95000"/>
                    <a:lumOff val="5000"/>
                    <a:alpha val="15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양쪽 모서리가 둥근 사각형 31"/>
            <p:cNvSpPr/>
            <p:nvPr/>
          </p:nvSpPr>
          <p:spPr>
            <a:xfrm flipV="1">
              <a:off x="5237585" y="3707787"/>
              <a:ext cx="2562864" cy="449715"/>
            </a:xfrm>
            <a:prstGeom prst="round2Same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6125320" y="3747978"/>
              <a:ext cx="7873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마피아</a:t>
              </a:r>
              <a:endParaRPr lang="ko-KR" altLang="en-US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49" name="그림 4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  <p:sp>
        <p:nvSpPr>
          <p:cNvPr id="51" name="모서리가 둥근 직사각형 50"/>
          <p:cNvSpPr/>
          <p:nvPr/>
        </p:nvSpPr>
        <p:spPr>
          <a:xfrm>
            <a:off x="7444010" y="1624991"/>
            <a:ext cx="4242615" cy="2879940"/>
          </a:xfrm>
          <a:prstGeom prst="roundRect">
            <a:avLst>
              <a:gd name="adj" fmla="val 4965"/>
            </a:avLst>
          </a:prstGeom>
          <a:blipFill>
            <a:blip r:embed="rId7">
              <a:alphaModFix amt="86000"/>
            </a:blip>
            <a:stretch>
              <a:fillRect l="-1800" t="-11000" r="-1800" b="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모서리가 둥근 직사각형 56"/>
          <p:cNvSpPr/>
          <p:nvPr/>
        </p:nvSpPr>
        <p:spPr>
          <a:xfrm>
            <a:off x="7444010" y="1615311"/>
            <a:ext cx="4242615" cy="2879940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7428436" y="4424374"/>
            <a:ext cx="4249854" cy="548656"/>
            <a:chOff x="7329216" y="4424374"/>
            <a:chExt cx="4249854" cy="548656"/>
          </a:xfrm>
        </p:grpSpPr>
        <p:sp>
          <p:nvSpPr>
            <p:cNvPr id="44" name="양쪽 모서리가 둥근 사각형 43"/>
            <p:cNvSpPr/>
            <p:nvPr/>
          </p:nvSpPr>
          <p:spPr>
            <a:xfrm flipV="1">
              <a:off x="7329216" y="4424374"/>
              <a:ext cx="4249854" cy="548656"/>
            </a:xfrm>
            <a:prstGeom prst="round2Same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9019278" y="4504931"/>
              <a:ext cx="9637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리듬게임</a:t>
              </a:r>
              <a:endParaRPr lang="ko-KR" altLang="en-US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351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중지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[Enter]       </a:t>
            </a:r>
            <a:r>
              <a:rPr lang="ko-KR" altLang="en-US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리듬 게임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5445760" y="701040"/>
            <a:ext cx="0" cy="5281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41" name="그림 4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  <p:sp>
        <p:nvSpPr>
          <p:cNvPr id="42" name="모서리가 둥근 직사각형 41"/>
          <p:cNvSpPr/>
          <p:nvPr/>
        </p:nvSpPr>
        <p:spPr>
          <a:xfrm>
            <a:off x="147690" y="836819"/>
            <a:ext cx="8579378" cy="5375348"/>
          </a:xfrm>
          <a:prstGeom prst="roundRect">
            <a:avLst>
              <a:gd name="adj" fmla="val 6622"/>
            </a:avLst>
          </a:prstGeom>
          <a:blipFill dpi="0" rotWithShape="1">
            <a:blip r:embed="rId3">
              <a:alphaModFix amt="86000"/>
            </a:blip>
            <a:srcRect/>
            <a:stretch>
              <a:fillRect l="-1800" t="-11000" r="-1800" b="4000"/>
            </a:stretch>
          </a:blip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C00000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8985747" y="2636053"/>
            <a:ext cx="2988019" cy="3346696"/>
          </a:xfrm>
          <a:prstGeom prst="roundRect">
            <a:avLst>
              <a:gd name="adj" fmla="val 6622"/>
            </a:avLst>
          </a:prstGeom>
          <a:blipFill dpi="0" rotWithShape="1">
            <a:blip r:embed="rId4"/>
            <a:srcRect/>
            <a:stretch>
              <a:fillRect l="-11000" r="-11000" b="10000"/>
            </a:stretch>
          </a:blip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44" name="양쪽 모서리가 둥근 사각형 43"/>
          <p:cNvSpPr/>
          <p:nvPr/>
        </p:nvSpPr>
        <p:spPr>
          <a:xfrm rot="10800000">
            <a:off x="8985745" y="5628684"/>
            <a:ext cx="2988019" cy="354064"/>
          </a:xfrm>
          <a:prstGeom prst="round2SameRect">
            <a:avLst>
              <a:gd name="adj1" fmla="val 39651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9425355" y="5676564"/>
            <a:ext cx="220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SSAFY </a:t>
            </a:r>
            <a:r>
              <a:rPr lang="ko-KR" altLang="en-US" sz="1600" b="1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님 </a:t>
            </a:r>
            <a:r>
              <a:rPr lang="ko-KR" altLang="en-US" sz="1600" b="1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캠화면</a:t>
            </a:r>
            <a:endParaRPr lang="ko-KR" altLang="en-US" sz="1600" b="1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47" name="모서리가 둥근 직사각형 46"/>
          <p:cNvSpPr/>
          <p:nvPr/>
        </p:nvSpPr>
        <p:spPr>
          <a:xfrm>
            <a:off x="8985747" y="824042"/>
            <a:ext cx="2988019" cy="1689039"/>
          </a:xfrm>
          <a:prstGeom prst="roundRect">
            <a:avLst>
              <a:gd name="adj" fmla="val 6622"/>
            </a:avLst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59" name="모서리가 둥근 직사각형 58"/>
          <p:cNvSpPr/>
          <p:nvPr/>
        </p:nvSpPr>
        <p:spPr>
          <a:xfrm>
            <a:off x="9320664" y="1097931"/>
            <a:ext cx="2318184" cy="255094"/>
          </a:xfrm>
          <a:prstGeom prst="roundRect">
            <a:avLst/>
          </a:prstGeom>
          <a:solidFill>
            <a:srgbClr val="0099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현재 적중률</a:t>
            </a:r>
            <a:endParaRPr lang="ko-KR" altLang="en-US" sz="1400" b="1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9325635" y="1751197"/>
            <a:ext cx="2308242" cy="258474"/>
          </a:xfrm>
          <a:prstGeom prst="roundRect">
            <a:avLst/>
          </a:prstGeom>
          <a:solidFill>
            <a:srgbClr val="00206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현재 점수</a:t>
            </a:r>
            <a:endParaRPr lang="ko-KR" altLang="en-US" sz="1400" b="1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0195885" y="2080401"/>
            <a:ext cx="552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726</a:t>
            </a:r>
            <a:endParaRPr lang="ko-KR" altLang="en-US" sz="14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0145645" y="1398640"/>
            <a:ext cx="6876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65.5%</a:t>
            </a:r>
            <a:endParaRPr lang="ko-KR" altLang="en-US" sz="1400" dirty="0"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113559" y="5634187"/>
            <a:ext cx="8613509" cy="577979"/>
          </a:xfrm>
          <a:prstGeom prst="roundRect">
            <a:avLst>
              <a:gd name="adj" fmla="val 6622"/>
            </a:avLst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현재 </a:t>
            </a:r>
            <a:r>
              <a:rPr lang="ko-KR" altLang="en-US" dirty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음악 </a:t>
            </a:r>
            <a:r>
              <a:rPr lang="en-US" altLang="ko-KR" dirty="0">
                <a:solidFill>
                  <a:schemeClr val="tx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: ABIR - Tango</a:t>
            </a:r>
          </a:p>
        </p:txBody>
      </p:sp>
      <p:sp>
        <p:nvSpPr>
          <p:cNvPr id="93" name="자유형 92"/>
          <p:cNvSpPr/>
          <p:nvPr/>
        </p:nvSpPr>
        <p:spPr>
          <a:xfrm>
            <a:off x="10531516" y="2827095"/>
            <a:ext cx="728680" cy="1332641"/>
          </a:xfrm>
          <a:custGeom>
            <a:avLst/>
            <a:gdLst>
              <a:gd name="connsiteX0" fmla="*/ 129540 w 728680"/>
              <a:gd name="connsiteY0" fmla="*/ 947351 h 1332641"/>
              <a:gd name="connsiteX1" fmla="*/ 316230 w 728680"/>
              <a:gd name="connsiteY1" fmla="*/ 985451 h 1332641"/>
              <a:gd name="connsiteX2" fmla="*/ 632460 w 728680"/>
              <a:gd name="connsiteY2" fmla="*/ 74861 h 1332641"/>
              <a:gd name="connsiteX3" fmla="*/ 723900 w 728680"/>
              <a:gd name="connsiteY3" fmla="*/ 181541 h 1332641"/>
              <a:gd name="connsiteX4" fmla="*/ 514350 w 728680"/>
              <a:gd name="connsiteY4" fmla="*/ 1206431 h 1332641"/>
              <a:gd name="connsiteX5" fmla="*/ 102870 w 728680"/>
              <a:gd name="connsiteY5" fmla="*/ 1294061 h 1332641"/>
              <a:gd name="connsiteX6" fmla="*/ 0 w 728680"/>
              <a:gd name="connsiteY6" fmla="*/ 1004501 h 1332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8680" h="1332641">
                <a:moveTo>
                  <a:pt x="129540" y="947351"/>
                </a:moveTo>
                <a:cubicBezTo>
                  <a:pt x="180975" y="1039108"/>
                  <a:pt x="232410" y="1130866"/>
                  <a:pt x="316230" y="985451"/>
                </a:cubicBezTo>
                <a:cubicBezTo>
                  <a:pt x="400050" y="840036"/>
                  <a:pt x="564515" y="208846"/>
                  <a:pt x="632460" y="74861"/>
                </a:cubicBezTo>
                <a:cubicBezTo>
                  <a:pt x="700405" y="-59124"/>
                  <a:pt x="743585" y="-7054"/>
                  <a:pt x="723900" y="181541"/>
                </a:cubicBezTo>
                <a:cubicBezTo>
                  <a:pt x="704215" y="370136"/>
                  <a:pt x="617855" y="1021011"/>
                  <a:pt x="514350" y="1206431"/>
                </a:cubicBezTo>
                <a:cubicBezTo>
                  <a:pt x="410845" y="1391851"/>
                  <a:pt x="188595" y="1327716"/>
                  <a:pt x="102870" y="1294061"/>
                </a:cubicBezTo>
                <a:cubicBezTo>
                  <a:pt x="17145" y="1260406"/>
                  <a:pt x="8572" y="1132453"/>
                  <a:pt x="0" y="1004501"/>
                </a:cubicBezTo>
              </a:path>
            </a:pathLst>
          </a:custGeom>
          <a:solidFill>
            <a:srgbClr val="00B0F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7" name="그룹 76"/>
          <p:cNvGrpSpPr/>
          <p:nvPr/>
        </p:nvGrpSpPr>
        <p:grpSpPr>
          <a:xfrm>
            <a:off x="9994559" y="2955865"/>
            <a:ext cx="851387" cy="953357"/>
            <a:chOff x="9942028" y="3041591"/>
            <a:chExt cx="851387" cy="953357"/>
          </a:xfrm>
        </p:grpSpPr>
        <p:grpSp>
          <p:nvGrpSpPr>
            <p:cNvPr id="69" name="그룹 68"/>
            <p:cNvGrpSpPr/>
            <p:nvPr/>
          </p:nvGrpSpPr>
          <p:grpSpPr>
            <a:xfrm>
              <a:off x="9942028" y="3146450"/>
              <a:ext cx="851387" cy="848498"/>
              <a:chOff x="7618935" y="2330114"/>
              <a:chExt cx="851387" cy="848498"/>
            </a:xfrm>
          </p:grpSpPr>
          <p:sp>
            <p:nvSpPr>
              <p:cNvPr id="64" name="타원 63"/>
              <p:cNvSpPr/>
              <p:nvPr/>
            </p:nvSpPr>
            <p:spPr>
              <a:xfrm>
                <a:off x="7688580" y="2388178"/>
                <a:ext cx="781742" cy="781742"/>
              </a:xfrm>
              <a:prstGeom prst="ellipse">
                <a:avLst/>
              </a:prstGeom>
              <a:solidFill>
                <a:srgbClr val="FED2A4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막힌 원호 65"/>
              <p:cNvSpPr/>
              <p:nvPr/>
            </p:nvSpPr>
            <p:spPr>
              <a:xfrm rot="11670410">
                <a:off x="7618935" y="2330114"/>
                <a:ext cx="817410" cy="848498"/>
              </a:xfrm>
              <a:prstGeom prst="blockArc">
                <a:avLst>
                  <a:gd name="adj1" fmla="val 7498167"/>
                  <a:gd name="adj2" fmla="val 15641872"/>
                  <a:gd name="adj3" fmla="val 9556"/>
                </a:avLst>
              </a:prstGeom>
              <a:solidFill>
                <a:srgbClr val="FFBD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타원 66"/>
              <p:cNvSpPr/>
              <p:nvPr/>
            </p:nvSpPr>
            <p:spPr>
              <a:xfrm>
                <a:off x="7688579" y="2388176"/>
                <a:ext cx="781743" cy="781743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0" name="자유형 69"/>
            <p:cNvSpPr/>
            <p:nvPr/>
          </p:nvSpPr>
          <p:spPr>
            <a:xfrm>
              <a:off x="10273003" y="3695348"/>
              <a:ext cx="257837" cy="129892"/>
            </a:xfrm>
            <a:custGeom>
              <a:avLst/>
              <a:gdLst>
                <a:gd name="connsiteX0" fmla="*/ 0 w 533400"/>
                <a:gd name="connsiteY0" fmla="*/ 30499 h 259258"/>
                <a:gd name="connsiteX1" fmla="*/ 152400 w 533400"/>
                <a:gd name="connsiteY1" fmla="*/ 259099 h 259258"/>
                <a:gd name="connsiteX2" fmla="*/ 281940 w 533400"/>
                <a:gd name="connsiteY2" fmla="*/ 19 h 259258"/>
                <a:gd name="connsiteX3" fmla="*/ 411480 w 533400"/>
                <a:gd name="connsiteY3" fmla="*/ 243859 h 259258"/>
                <a:gd name="connsiteX4" fmla="*/ 533400 w 533400"/>
                <a:gd name="connsiteY4" fmla="*/ 15259 h 259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259258">
                  <a:moveTo>
                    <a:pt x="0" y="30499"/>
                  </a:moveTo>
                  <a:cubicBezTo>
                    <a:pt x="52705" y="147339"/>
                    <a:pt x="105410" y="264179"/>
                    <a:pt x="152400" y="259099"/>
                  </a:cubicBezTo>
                  <a:cubicBezTo>
                    <a:pt x="199390" y="254019"/>
                    <a:pt x="238760" y="2559"/>
                    <a:pt x="281940" y="19"/>
                  </a:cubicBezTo>
                  <a:cubicBezTo>
                    <a:pt x="325120" y="-2521"/>
                    <a:pt x="369570" y="241319"/>
                    <a:pt x="411480" y="243859"/>
                  </a:cubicBezTo>
                  <a:cubicBezTo>
                    <a:pt x="453390" y="246399"/>
                    <a:pt x="493395" y="130829"/>
                    <a:pt x="533400" y="15259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2" name="직선 연결선 71"/>
            <p:cNvCxnSpPr/>
            <p:nvPr/>
          </p:nvCxnSpPr>
          <p:spPr>
            <a:xfrm flipH="1" flipV="1">
              <a:off x="10195885" y="3115048"/>
              <a:ext cx="77118" cy="8946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/>
            <p:cNvCxnSpPr/>
            <p:nvPr/>
          </p:nvCxnSpPr>
          <p:spPr>
            <a:xfrm flipV="1">
              <a:off x="10401921" y="3041591"/>
              <a:ext cx="0" cy="14691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/>
            <p:cNvCxnSpPr/>
            <p:nvPr/>
          </p:nvCxnSpPr>
          <p:spPr>
            <a:xfrm flipV="1">
              <a:off x="10529616" y="3115048"/>
              <a:ext cx="62184" cy="9631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자유형 93"/>
          <p:cNvSpPr/>
          <p:nvPr/>
        </p:nvSpPr>
        <p:spPr>
          <a:xfrm>
            <a:off x="10023906" y="3833108"/>
            <a:ext cx="792695" cy="849382"/>
          </a:xfrm>
          <a:custGeom>
            <a:avLst/>
            <a:gdLst>
              <a:gd name="connsiteX0" fmla="*/ 133554 w 792695"/>
              <a:gd name="connsiteY0" fmla="*/ 822712 h 849382"/>
              <a:gd name="connsiteX1" fmla="*/ 204 w 792695"/>
              <a:gd name="connsiteY1" fmla="*/ 613162 h 849382"/>
              <a:gd name="connsiteX2" fmla="*/ 160224 w 792695"/>
              <a:gd name="connsiteY2" fmla="*/ 68332 h 849382"/>
              <a:gd name="connsiteX3" fmla="*/ 663144 w 792695"/>
              <a:gd name="connsiteY3" fmla="*/ 18802 h 849382"/>
              <a:gd name="connsiteX4" fmla="*/ 792684 w 792695"/>
              <a:gd name="connsiteY4" fmla="*/ 167392 h 849382"/>
              <a:gd name="connsiteX5" fmla="*/ 659334 w 792695"/>
              <a:gd name="connsiteY5" fmla="*/ 849382 h 84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2695" h="849382">
                <a:moveTo>
                  <a:pt x="133554" y="822712"/>
                </a:moveTo>
                <a:cubicBezTo>
                  <a:pt x="64656" y="780802"/>
                  <a:pt x="-4241" y="738892"/>
                  <a:pt x="204" y="613162"/>
                </a:cubicBezTo>
                <a:cubicBezTo>
                  <a:pt x="4649" y="487432"/>
                  <a:pt x="49734" y="167392"/>
                  <a:pt x="160224" y="68332"/>
                </a:cubicBezTo>
                <a:cubicBezTo>
                  <a:pt x="270714" y="-30728"/>
                  <a:pt x="557734" y="2292"/>
                  <a:pt x="663144" y="18802"/>
                </a:cubicBezTo>
                <a:cubicBezTo>
                  <a:pt x="768554" y="35312"/>
                  <a:pt x="793319" y="28962"/>
                  <a:pt x="792684" y="167392"/>
                </a:cubicBezTo>
                <a:cubicBezTo>
                  <a:pt x="792049" y="305822"/>
                  <a:pt x="725691" y="577602"/>
                  <a:pt x="659334" y="849382"/>
                </a:cubicBezTo>
              </a:path>
            </a:pathLst>
          </a:custGeom>
          <a:solidFill>
            <a:srgbClr val="00B0F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자유형 90"/>
          <p:cNvSpPr/>
          <p:nvPr/>
        </p:nvSpPr>
        <p:spPr>
          <a:xfrm>
            <a:off x="10154244" y="4570168"/>
            <a:ext cx="571409" cy="997422"/>
          </a:xfrm>
          <a:custGeom>
            <a:avLst/>
            <a:gdLst>
              <a:gd name="connsiteX0" fmla="*/ 21312 w 628550"/>
              <a:gd name="connsiteY0" fmla="*/ 309954 h 1327568"/>
              <a:gd name="connsiteX1" fmla="*/ 28932 w 628550"/>
              <a:gd name="connsiteY1" fmla="*/ 1174824 h 1327568"/>
              <a:gd name="connsiteX2" fmla="*/ 234672 w 628550"/>
              <a:gd name="connsiteY2" fmla="*/ 1193874 h 1327568"/>
              <a:gd name="connsiteX3" fmla="*/ 307062 w 628550"/>
              <a:gd name="connsiteY3" fmla="*/ 489024 h 1327568"/>
              <a:gd name="connsiteX4" fmla="*/ 394692 w 628550"/>
              <a:gd name="connsiteY4" fmla="*/ 1235784 h 1327568"/>
              <a:gd name="connsiteX5" fmla="*/ 600432 w 628550"/>
              <a:gd name="connsiteY5" fmla="*/ 1193874 h 1327568"/>
              <a:gd name="connsiteX6" fmla="*/ 566142 w 628550"/>
              <a:gd name="connsiteY6" fmla="*/ 138504 h 1327568"/>
              <a:gd name="connsiteX7" fmla="*/ 47982 w 628550"/>
              <a:gd name="connsiteY7" fmla="*/ 31824 h 1327568"/>
              <a:gd name="connsiteX8" fmla="*/ 21312 w 628550"/>
              <a:gd name="connsiteY8" fmla="*/ 309954 h 1327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8550" h="1327568">
                <a:moveTo>
                  <a:pt x="21312" y="309954"/>
                </a:moveTo>
                <a:cubicBezTo>
                  <a:pt x="18137" y="500454"/>
                  <a:pt x="-6628" y="1027504"/>
                  <a:pt x="28932" y="1174824"/>
                </a:cubicBezTo>
                <a:cubicBezTo>
                  <a:pt x="64492" y="1322144"/>
                  <a:pt x="188317" y="1308174"/>
                  <a:pt x="234672" y="1193874"/>
                </a:cubicBezTo>
                <a:cubicBezTo>
                  <a:pt x="281027" y="1079574"/>
                  <a:pt x="280392" y="482039"/>
                  <a:pt x="307062" y="489024"/>
                </a:cubicBezTo>
                <a:cubicBezTo>
                  <a:pt x="333732" y="496009"/>
                  <a:pt x="345797" y="1118309"/>
                  <a:pt x="394692" y="1235784"/>
                </a:cubicBezTo>
                <a:cubicBezTo>
                  <a:pt x="443587" y="1353259"/>
                  <a:pt x="571857" y="1376754"/>
                  <a:pt x="600432" y="1193874"/>
                </a:cubicBezTo>
                <a:cubicBezTo>
                  <a:pt x="629007" y="1010994"/>
                  <a:pt x="658217" y="332179"/>
                  <a:pt x="566142" y="138504"/>
                </a:cubicBezTo>
                <a:cubicBezTo>
                  <a:pt x="474067" y="-55171"/>
                  <a:pt x="139422" y="1344"/>
                  <a:pt x="47982" y="31824"/>
                </a:cubicBezTo>
                <a:cubicBezTo>
                  <a:pt x="-43458" y="62304"/>
                  <a:pt x="24487" y="119454"/>
                  <a:pt x="21312" y="30995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자유형 91"/>
          <p:cNvSpPr/>
          <p:nvPr/>
        </p:nvSpPr>
        <p:spPr>
          <a:xfrm>
            <a:off x="9675851" y="3774321"/>
            <a:ext cx="878828" cy="737060"/>
          </a:xfrm>
          <a:custGeom>
            <a:avLst/>
            <a:gdLst>
              <a:gd name="connsiteX0" fmla="*/ 348383 w 878828"/>
              <a:gd name="connsiteY0" fmla="*/ 6277 h 737060"/>
              <a:gd name="connsiteX1" fmla="*/ 1673 w 878828"/>
              <a:gd name="connsiteY1" fmla="*/ 295837 h 737060"/>
              <a:gd name="connsiteX2" fmla="*/ 504593 w 878828"/>
              <a:gd name="connsiteY2" fmla="*/ 703507 h 737060"/>
              <a:gd name="connsiteX3" fmla="*/ 877973 w 878828"/>
              <a:gd name="connsiteY3" fmla="*/ 673027 h 737060"/>
              <a:gd name="connsiteX4" fmla="*/ 401723 w 878828"/>
              <a:gd name="connsiteY4" fmla="*/ 349177 h 737060"/>
              <a:gd name="connsiteX5" fmla="*/ 527453 w 878828"/>
              <a:gd name="connsiteY5" fmla="*/ 116767 h 737060"/>
              <a:gd name="connsiteX6" fmla="*/ 348383 w 878828"/>
              <a:gd name="connsiteY6" fmla="*/ 6277 h 737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8828" h="737060">
                <a:moveTo>
                  <a:pt x="348383" y="6277"/>
                </a:moveTo>
                <a:cubicBezTo>
                  <a:pt x="260753" y="36122"/>
                  <a:pt x="-24362" y="179632"/>
                  <a:pt x="1673" y="295837"/>
                </a:cubicBezTo>
                <a:cubicBezTo>
                  <a:pt x="27708" y="412042"/>
                  <a:pt x="358543" y="640642"/>
                  <a:pt x="504593" y="703507"/>
                </a:cubicBezTo>
                <a:cubicBezTo>
                  <a:pt x="650643" y="766372"/>
                  <a:pt x="895118" y="732082"/>
                  <a:pt x="877973" y="673027"/>
                </a:cubicBezTo>
                <a:cubicBezTo>
                  <a:pt x="860828" y="613972"/>
                  <a:pt x="460143" y="441887"/>
                  <a:pt x="401723" y="349177"/>
                </a:cubicBezTo>
                <a:cubicBezTo>
                  <a:pt x="343303" y="256467"/>
                  <a:pt x="536978" y="173917"/>
                  <a:pt x="527453" y="116767"/>
                </a:cubicBezTo>
                <a:cubicBezTo>
                  <a:pt x="517928" y="59617"/>
                  <a:pt x="436013" y="-23568"/>
                  <a:pt x="348383" y="6277"/>
                </a:cubicBezTo>
                <a:close/>
              </a:path>
            </a:pathLst>
          </a:custGeom>
          <a:solidFill>
            <a:srgbClr val="00B0F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8" name="직선 연결선 97"/>
          <p:cNvCxnSpPr>
            <a:stCxn id="42" idx="0"/>
            <a:endCxn id="63" idx="0"/>
          </p:cNvCxnSpPr>
          <p:nvPr/>
        </p:nvCxnSpPr>
        <p:spPr>
          <a:xfrm flipH="1">
            <a:off x="4420314" y="836819"/>
            <a:ext cx="17065" cy="4797368"/>
          </a:xfrm>
          <a:prstGeom prst="line">
            <a:avLst/>
          </a:prstGeom>
          <a:ln w="3810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직사각형 98"/>
          <p:cNvSpPr/>
          <p:nvPr/>
        </p:nvSpPr>
        <p:spPr>
          <a:xfrm>
            <a:off x="147688" y="5755693"/>
            <a:ext cx="673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99CC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LEFT</a:t>
            </a:r>
            <a:endParaRPr lang="en-US" altLang="ko-KR" b="1" dirty="0">
              <a:solidFill>
                <a:srgbClr val="0099CC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100" name="직사각형 99"/>
          <p:cNvSpPr/>
          <p:nvPr/>
        </p:nvSpPr>
        <p:spPr>
          <a:xfrm>
            <a:off x="7875882" y="5755693"/>
            <a:ext cx="8002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99CC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RIGHT</a:t>
            </a:r>
            <a:endParaRPr lang="en-US" altLang="ko-KR" b="1" dirty="0">
              <a:solidFill>
                <a:srgbClr val="0099CC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011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모서리가 둥근 직사각형 49"/>
          <p:cNvSpPr/>
          <p:nvPr/>
        </p:nvSpPr>
        <p:spPr>
          <a:xfrm>
            <a:off x="7836427" y="1626640"/>
            <a:ext cx="2582235" cy="2122087"/>
          </a:xfrm>
          <a:prstGeom prst="roundRect">
            <a:avLst>
              <a:gd name="adj" fmla="val 4965"/>
            </a:avLst>
          </a:prstGeom>
          <a:blipFill dpi="0" rotWithShape="1">
            <a:blip r:embed="rId2"/>
            <a:srcRect/>
            <a:stretch>
              <a:fillRect l="-19000" t="-45" r="-44000" b="-102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모서리가 둥근 직사각형 48"/>
          <p:cNvSpPr/>
          <p:nvPr/>
        </p:nvSpPr>
        <p:spPr>
          <a:xfrm>
            <a:off x="7836427" y="1624991"/>
            <a:ext cx="2582235" cy="2122087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21109" y="54986"/>
            <a:ext cx="3575392" cy="402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방구석 </a:t>
            </a:r>
            <a:r>
              <a:rPr lang="ko-KR" altLang="en-US" sz="2000" dirty="0" err="1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챌린지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– 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게임 선택 화면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5" name="갈매기형 수장 34"/>
          <p:cNvSpPr/>
          <p:nvPr/>
        </p:nvSpPr>
        <p:spPr>
          <a:xfrm flipH="1">
            <a:off x="223123" y="3289649"/>
            <a:ext cx="359201" cy="668889"/>
          </a:xfrm>
          <a:prstGeom prst="chevron">
            <a:avLst>
              <a:gd name="adj" fmla="val 6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-3986" y="6441584"/>
            <a:ext cx="12199972" cy="4164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결정 </a:t>
            </a:r>
            <a:r>
              <a:rPr lang="en-US" altLang="ko-KR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Enter]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왼쪽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끝으로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[Shift+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오른쪽 방향키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]      </a:t>
            </a:r>
            <a:r>
              <a:rPr lang="ko-KR" altLang="en-US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옵션 </a:t>
            </a:r>
            <a:r>
              <a:rPr lang="en-US" altLang="ko-KR" dirty="0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[ESC]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529587" y="54986"/>
            <a:ext cx="237685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SSAFY</a:t>
            </a:r>
            <a:r>
              <a:rPr lang="ko-KR" altLang="en-US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님 환영합니다</a:t>
            </a:r>
            <a:r>
              <a:rPr lang="en-US" altLang="ko-KR" sz="2000" dirty="0" smtClean="0">
                <a:solidFill>
                  <a:schemeClr val="bg1"/>
                </a:solidFill>
                <a:effectLst>
                  <a:glow rad="101600">
                    <a:schemeClr val="bg2">
                      <a:lumMod val="75000"/>
                      <a:alpha val="40000"/>
                    </a:schemeClr>
                  </a:glo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.</a:t>
            </a:r>
            <a:endParaRPr lang="ko-KR" altLang="en-US" sz="2000" dirty="0">
              <a:solidFill>
                <a:schemeClr val="bg1"/>
              </a:solidFill>
              <a:effectLst>
                <a:glow rad="101600">
                  <a:schemeClr val="bg2">
                    <a:lumMod val="75000"/>
                    <a:alpha val="40000"/>
                  </a:schemeClr>
                </a:glow>
              </a:effectLst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11007524" y="83590"/>
            <a:ext cx="1006998" cy="37150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로그아웃</a:t>
            </a:r>
            <a:endParaRPr lang="ko-KR" altLang="en-US" sz="1600" b="1" dirty="0"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912739" y="1624993"/>
            <a:ext cx="4241272" cy="3191599"/>
          </a:xfrm>
          <a:prstGeom prst="roundRect">
            <a:avLst>
              <a:gd name="adj" fmla="val 5326"/>
            </a:avLst>
          </a:prstGeom>
          <a:blipFill>
            <a:blip r:embed="rId3"/>
            <a:srcRect/>
            <a:stretch>
              <a:fillRect l="-1777" t="-758" r="-1777" b="-120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모서리가 둥근 직사각형 28"/>
          <p:cNvSpPr/>
          <p:nvPr/>
        </p:nvSpPr>
        <p:spPr>
          <a:xfrm>
            <a:off x="908143" y="1624992"/>
            <a:ext cx="4241272" cy="3191599"/>
          </a:xfrm>
          <a:prstGeom prst="roundRect">
            <a:avLst>
              <a:gd name="adj" fmla="val 5923"/>
            </a:avLst>
          </a:prstGeom>
          <a:gradFill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양쪽 모서리가 둥근 사각형 10"/>
          <p:cNvSpPr/>
          <p:nvPr/>
        </p:nvSpPr>
        <p:spPr>
          <a:xfrm flipV="1">
            <a:off x="903852" y="4601859"/>
            <a:ext cx="4249854" cy="548656"/>
          </a:xfrm>
          <a:prstGeom prst="round2Same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2628670" y="4691521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방탈출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210370" y="1624992"/>
            <a:ext cx="2590079" cy="2532510"/>
            <a:chOff x="5210370" y="1624992"/>
            <a:chExt cx="2590079" cy="2532510"/>
          </a:xfrm>
        </p:grpSpPr>
        <p:sp>
          <p:nvSpPr>
            <p:cNvPr id="48" name="모서리가 둥근 직사각형 47"/>
            <p:cNvSpPr/>
            <p:nvPr/>
          </p:nvSpPr>
          <p:spPr>
            <a:xfrm>
              <a:off x="5210370" y="1624992"/>
              <a:ext cx="2582235" cy="2122087"/>
            </a:xfrm>
            <a:prstGeom prst="roundRect">
              <a:avLst>
                <a:gd name="adj" fmla="val 5923"/>
              </a:avLst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colorTemperature colorTemp="62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6463" t="-45" r="-53863" b="-10223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5210370" y="1624992"/>
              <a:ext cx="2582235" cy="2122087"/>
            </a:xfrm>
            <a:prstGeom prst="roundRect">
              <a:avLst>
                <a:gd name="adj" fmla="val 4965"/>
              </a:avLst>
            </a:prstGeom>
            <a:gradFill flip="none" rotWithShape="1">
              <a:gsLst>
                <a:gs pos="0">
                  <a:schemeClr val="bg1">
                    <a:lumMod val="50000"/>
                    <a:alpha val="15000"/>
                  </a:schemeClr>
                </a:gs>
                <a:gs pos="46000">
                  <a:schemeClr val="tx1">
                    <a:lumMod val="95000"/>
                    <a:lumOff val="5000"/>
                    <a:alpha val="1500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양쪽 모서리가 둥근 사각형 40"/>
            <p:cNvSpPr/>
            <p:nvPr/>
          </p:nvSpPr>
          <p:spPr>
            <a:xfrm flipV="1">
              <a:off x="5237585" y="3707787"/>
              <a:ext cx="2562864" cy="449715"/>
            </a:xfrm>
            <a:prstGeom prst="round2Same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6125320" y="3747978"/>
              <a:ext cx="7873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마피아</a:t>
              </a:r>
              <a:endParaRPr lang="ko-KR" altLang="en-US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</p:grpSp>
      <p:sp>
        <p:nvSpPr>
          <p:cNvPr id="51" name="양쪽 모서리가 둥근 사각형 50"/>
          <p:cNvSpPr/>
          <p:nvPr/>
        </p:nvSpPr>
        <p:spPr>
          <a:xfrm flipV="1">
            <a:off x="7844271" y="3707787"/>
            <a:ext cx="2562864" cy="449715"/>
          </a:xfrm>
          <a:prstGeom prst="round2Same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직사각형 51"/>
          <p:cNvSpPr/>
          <p:nvPr/>
        </p:nvSpPr>
        <p:spPr>
          <a:xfrm>
            <a:off x="8748036" y="3747978"/>
            <a:ext cx="755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피트몬</a:t>
            </a:r>
            <a:endParaRPr lang="ko-KR" altLang="en-US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8056180" y="122945"/>
            <a:ext cx="372326" cy="271512"/>
            <a:chOff x="-931985" y="1624991"/>
            <a:chExt cx="545124" cy="397520"/>
          </a:xfrm>
        </p:grpSpPr>
        <p:sp>
          <p:nvSpPr>
            <p:cNvPr id="27" name="모서리가 둥근 직사각형 26"/>
            <p:cNvSpPr/>
            <p:nvPr/>
          </p:nvSpPr>
          <p:spPr>
            <a:xfrm>
              <a:off x="-931985" y="1624991"/>
              <a:ext cx="545124" cy="39752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078" y="1624991"/>
              <a:ext cx="395929" cy="395929"/>
            </a:xfrm>
            <a:prstGeom prst="rect">
              <a:avLst/>
            </a:prstGeom>
          </p:spPr>
        </p:pic>
      </p:grpSp>
      <p:sp>
        <p:nvSpPr>
          <p:cNvPr id="30" name="모서리가 둥근 직사각형 29"/>
          <p:cNvSpPr/>
          <p:nvPr/>
        </p:nvSpPr>
        <p:spPr>
          <a:xfrm>
            <a:off x="10535023" y="1625950"/>
            <a:ext cx="1740552" cy="2122087"/>
          </a:xfrm>
          <a:prstGeom prst="roundRect">
            <a:avLst>
              <a:gd name="adj" fmla="val 4965"/>
            </a:avLst>
          </a:prstGeom>
          <a:blipFill dpi="0" rotWithShape="1">
            <a:blip r:embed="rId7">
              <a:alphaModFix amt="86000"/>
            </a:blip>
            <a:srcRect/>
            <a:stretch>
              <a:fillRect l="-1800" t="-11000" r="-63000" b="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10535022" y="1605795"/>
            <a:ext cx="1740552" cy="2122087"/>
          </a:xfrm>
          <a:prstGeom prst="roundRect">
            <a:avLst>
              <a:gd name="adj" fmla="val 4965"/>
            </a:avLst>
          </a:prstGeom>
          <a:gradFill flip="none" rotWithShape="1">
            <a:gsLst>
              <a:gs pos="0">
                <a:schemeClr val="bg1">
                  <a:lumMod val="50000"/>
                  <a:alpha val="15000"/>
                </a:schemeClr>
              </a:gs>
              <a:gs pos="46000">
                <a:schemeClr val="bg1">
                  <a:lumMod val="85000"/>
                  <a:alpha val="15000"/>
                </a:schemeClr>
              </a:gs>
              <a:gs pos="100000">
                <a:schemeClr val="bg1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10537279" y="3289649"/>
            <a:ext cx="1763295" cy="867852"/>
            <a:chOff x="10537279" y="3289649"/>
            <a:chExt cx="1763295" cy="867852"/>
          </a:xfrm>
        </p:grpSpPr>
        <p:sp>
          <p:nvSpPr>
            <p:cNvPr id="37" name="갈매기형 수장 36"/>
            <p:cNvSpPr/>
            <p:nvPr/>
          </p:nvSpPr>
          <p:spPr>
            <a:xfrm>
              <a:off x="11597447" y="3289649"/>
              <a:ext cx="359201" cy="668889"/>
            </a:xfrm>
            <a:prstGeom prst="chevron">
              <a:avLst>
                <a:gd name="adj" fmla="val 6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양쪽 모서리가 둥근 사각형 42"/>
            <p:cNvSpPr/>
            <p:nvPr/>
          </p:nvSpPr>
          <p:spPr>
            <a:xfrm flipV="1">
              <a:off x="10537279" y="3707786"/>
              <a:ext cx="1763295" cy="449715"/>
            </a:xfrm>
            <a:prstGeom prst="round2Same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11272097" y="3747978"/>
              <a:ext cx="9637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경기천년제목L Light" panose="02020403020101020101" pitchFamily="18" charset="-127"/>
                  <a:ea typeface="경기천년제목L Light" panose="02020403020101020101" pitchFamily="18" charset="-127"/>
                </a:rPr>
                <a:t>리듬게임</a:t>
              </a:r>
              <a:endParaRPr lang="ko-KR" altLang="en-US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endParaRPr>
            </a:p>
          </p:txBody>
        </p:sp>
        <p:sp>
          <p:nvSpPr>
            <p:cNvPr id="46" name="갈매기형 수장 45"/>
            <p:cNvSpPr/>
            <p:nvPr/>
          </p:nvSpPr>
          <p:spPr>
            <a:xfrm>
              <a:off x="11597447" y="3289649"/>
              <a:ext cx="359201" cy="668889"/>
            </a:xfrm>
            <a:prstGeom prst="chevron">
              <a:avLst>
                <a:gd name="adj" fmla="val 6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387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940</Words>
  <Application>Microsoft Office PowerPoint</Application>
  <PresentationFormat>와이드스크린</PresentationFormat>
  <Paragraphs>236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경기천년제목L Light</vt:lpstr>
      <vt:lpstr>경기천년제목M Medium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대충 필요한 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multicampus</dc:creator>
  <cp:lastModifiedBy>multicampus</cp:lastModifiedBy>
  <cp:revision>61</cp:revision>
  <dcterms:created xsi:type="dcterms:W3CDTF">2020-05-08T11:24:33Z</dcterms:created>
  <dcterms:modified xsi:type="dcterms:W3CDTF">2020-05-11T10:02:23Z</dcterms:modified>
</cp:coreProperties>
</file>

<file path=docProps/thumbnail.jpeg>
</file>